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9"/>
  </p:notesMasterIdLst>
  <p:handoutMasterIdLst>
    <p:handoutMasterId r:id="rId30"/>
  </p:handoutMasterIdLst>
  <p:sldIdLst>
    <p:sldId id="256" r:id="rId2"/>
    <p:sldId id="257" r:id="rId3"/>
    <p:sldId id="258" r:id="rId4"/>
    <p:sldId id="284" r:id="rId5"/>
    <p:sldId id="281" r:id="rId6"/>
    <p:sldId id="282" r:id="rId7"/>
    <p:sldId id="264" r:id="rId8"/>
    <p:sldId id="285" r:id="rId9"/>
    <p:sldId id="286" r:id="rId10"/>
    <p:sldId id="265" r:id="rId11"/>
    <p:sldId id="259" r:id="rId12"/>
    <p:sldId id="266" r:id="rId13"/>
    <p:sldId id="260" r:id="rId14"/>
    <p:sldId id="268" r:id="rId15"/>
    <p:sldId id="269" r:id="rId16"/>
    <p:sldId id="283" r:id="rId17"/>
    <p:sldId id="261" r:id="rId18"/>
    <p:sldId id="274" r:id="rId19"/>
    <p:sldId id="271" r:id="rId20"/>
    <p:sldId id="272" r:id="rId21"/>
    <p:sldId id="270" r:id="rId22"/>
    <p:sldId id="273" r:id="rId23"/>
    <p:sldId id="275" r:id="rId24"/>
    <p:sldId id="276" r:id="rId25"/>
    <p:sldId id="287" r:id="rId26"/>
    <p:sldId id="262" r:id="rId27"/>
    <p:sldId id="277" r:id="rId28"/>
  </p:sldIdLst>
  <p:sldSz cx="9144000" cy="6858000" type="screen4x3"/>
  <p:notesSz cx="6761163" cy="99425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3132">
          <p15:clr>
            <a:srgbClr val="A4A3A4"/>
          </p15:clr>
        </p15:guide>
        <p15:guide id="4" pos="213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DY" initials="G"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2883" autoAdjust="0"/>
  </p:normalViewPr>
  <p:slideViewPr>
    <p:cSldViewPr>
      <p:cViewPr varScale="1">
        <p:scale>
          <a:sx n="65" d="100"/>
          <a:sy n="65" d="100"/>
        </p:scale>
        <p:origin x="1452" y="78"/>
      </p:cViewPr>
      <p:guideLst>
        <p:guide orient="horz" pos="2160"/>
        <p:guide pos="2880"/>
      </p:guideLst>
    </p:cSldViewPr>
  </p:slideViewPr>
  <p:notesTextViewPr>
    <p:cViewPr>
      <p:scale>
        <a:sx n="1" d="1"/>
        <a:sy n="1" d="1"/>
      </p:scale>
      <p:origin x="0" y="0"/>
    </p:cViewPr>
  </p:notesTextViewPr>
  <p:sorterViewPr>
    <p:cViewPr>
      <p:scale>
        <a:sx n="190" d="100"/>
        <a:sy n="190" d="100"/>
      </p:scale>
      <p:origin x="0" y="23922"/>
    </p:cViewPr>
  </p:sorterViewPr>
  <p:notesViewPr>
    <p:cSldViewPr>
      <p:cViewPr varScale="1">
        <p:scale>
          <a:sx n="60" d="100"/>
          <a:sy n="60" d="100"/>
        </p:scale>
        <p:origin x="-1818" y="-72"/>
      </p:cViewPr>
      <p:guideLst>
        <p:guide orient="horz" pos="2880"/>
        <p:guide pos="2160"/>
        <p:guide orient="horz" pos="3132"/>
        <p:guide pos="213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9837" cy="49712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29761" y="0"/>
            <a:ext cx="2929837" cy="497126"/>
          </a:xfrm>
          <a:prstGeom prst="rect">
            <a:avLst/>
          </a:prstGeom>
        </p:spPr>
        <p:txBody>
          <a:bodyPr vert="horz" lIns="91440" tIns="45720" rIns="91440" bIns="45720" rtlCol="0"/>
          <a:lstStyle>
            <a:lvl1pPr algn="r">
              <a:defRPr sz="1200"/>
            </a:lvl1pPr>
          </a:lstStyle>
          <a:p>
            <a:fld id="{DB45FDF9-25BA-47E4-8593-B89C2B40AE18}" type="datetimeFigureOut">
              <a:rPr lang="en-US" smtClean="0"/>
              <a:t>3/18/2019</a:t>
            </a:fld>
            <a:endParaRPr lang="en-US"/>
          </a:p>
        </p:txBody>
      </p:sp>
      <p:sp>
        <p:nvSpPr>
          <p:cNvPr id="4" name="Footer Placeholder 3"/>
          <p:cNvSpPr>
            <a:spLocks noGrp="1"/>
          </p:cNvSpPr>
          <p:nvPr>
            <p:ph type="ftr" sz="quarter" idx="2"/>
          </p:nvPr>
        </p:nvSpPr>
        <p:spPr>
          <a:xfrm>
            <a:off x="0" y="9443662"/>
            <a:ext cx="2929837" cy="49712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29761" y="9443662"/>
            <a:ext cx="2929837" cy="497126"/>
          </a:xfrm>
          <a:prstGeom prst="rect">
            <a:avLst/>
          </a:prstGeom>
        </p:spPr>
        <p:txBody>
          <a:bodyPr vert="horz" lIns="91440" tIns="45720" rIns="91440" bIns="45720" rtlCol="0" anchor="b"/>
          <a:lstStyle>
            <a:lvl1pPr algn="r">
              <a:defRPr sz="1200"/>
            </a:lvl1pPr>
          </a:lstStyle>
          <a:p>
            <a:fld id="{A48406FA-1CD3-45FF-BC47-4A556B66C8F2}" type="slidenum">
              <a:rPr lang="en-US" smtClean="0"/>
              <a:t>‹#›</a:t>
            </a:fld>
            <a:endParaRPr lang="en-US"/>
          </a:p>
        </p:txBody>
      </p:sp>
    </p:spTree>
    <p:extLst>
      <p:ext uri="{BB962C8B-B14F-4D97-AF65-F5344CB8AC3E}">
        <p14:creationId xmlns:p14="http://schemas.microsoft.com/office/powerpoint/2010/main" val="2032910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9837" cy="497126"/>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29761" y="0"/>
            <a:ext cx="2929837" cy="497126"/>
          </a:xfrm>
          <a:prstGeom prst="rect">
            <a:avLst/>
          </a:prstGeom>
        </p:spPr>
        <p:txBody>
          <a:bodyPr vert="horz" lIns="91440" tIns="45720" rIns="91440" bIns="45720" rtlCol="0"/>
          <a:lstStyle>
            <a:lvl1pPr algn="r">
              <a:defRPr sz="1200"/>
            </a:lvl1pPr>
          </a:lstStyle>
          <a:p>
            <a:fld id="{53E537F2-38FA-412D-9AC3-B573E910220D}" type="datetimeFigureOut">
              <a:rPr lang="en-US" smtClean="0"/>
              <a:t>3/18/2019</a:t>
            </a:fld>
            <a:endParaRPr lang="en-US" dirty="0"/>
          </a:p>
        </p:txBody>
      </p:sp>
      <p:sp>
        <p:nvSpPr>
          <p:cNvPr id="4" name="Slide Image Placeholder 3"/>
          <p:cNvSpPr>
            <a:spLocks noGrp="1" noRot="1" noChangeAspect="1"/>
          </p:cNvSpPr>
          <p:nvPr>
            <p:ph type="sldImg" idx="2"/>
          </p:nvPr>
        </p:nvSpPr>
        <p:spPr>
          <a:xfrm>
            <a:off x="896938" y="746125"/>
            <a:ext cx="4967287" cy="37274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6117" y="4722694"/>
            <a:ext cx="5408930" cy="447413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43662"/>
            <a:ext cx="2929837" cy="497126"/>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29761" y="9443662"/>
            <a:ext cx="2929837" cy="497126"/>
          </a:xfrm>
          <a:prstGeom prst="rect">
            <a:avLst/>
          </a:prstGeom>
        </p:spPr>
        <p:txBody>
          <a:bodyPr vert="horz" lIns="91440" tIns="45720" rIns="91440" bIns="45720" rtlCol="0" anchor="b"/>
          <a:lstStyle>
            <a:lvl1pPr algn="r">
              <a:defRPr sz="1200"/>
            </a:lvl1pPr>
          </a:lstStyle>
          <a:p>
            <a:fld id="{7B67C953-863B-418B-800D-0BB9606FF8AB}" type="slidenum">
              <a:rPr lang="en-US" smtClean="0"/>
              <a:t>‹#›</a:t>
            </a:fld>
            <a:endParaRPr lang="en-US" dirty="0"/>
          </a:p>
        </p:txBody>
      </p:sp>
    </p:spTree>
    <p:extLst>
      <p:ext uri="{BB962C8B-B14F-4D97-AF65-F5344CB8AC3E}">
        <p14:creationId xmlns:p14="http://schemas.microsoft.com/office/powerpoint/2010/main" val="20617910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chapter begins the study of probability</a:t>
            </a:r>
            <a:r>
              <a:rPr lang="en-US" baseline="0" dirty="0"/>
              <a:t> distributions. We first discuss the mean, variance, and standard deviation of a probability distribution. Then we discuss three frequently occurring probability distributions: the binomial, hypergeometric, and Poisson.</a:t>
            </a:r>
            <a:endParaRPr lang="en-US" dirty="0"/>
          </a:p>
        </p:txBody>
      </p:sp>
      <p:sp>
        <p:nvSpPr>
          <p:cNvPr id="4" name="Slide Number Placeholder 3"/>
          <p:cNvSpPr>
            <a:spLocks noGrp="1"/>
          </p:cNvSpPr>
          <p:nvPr>
            <p:ph type="sldNum" sz="quarter" idx="10"/>
          </p:nvPr>
        </p:nvSpPr>
        <p:spPr/>
        <p:txBody>
          <a:bodyPr/>
          <a:lstStyle/>
          <a:p>
            <a:fld id="{7B67C953-863B-418B-800D-0BB9606FF8AB}" type="slidenum">
              <a:rPr lang="en-US" smtClean="0"/>
              <a:t>1</a:t>
            </a:fld>
            <a:endParaRPr lang="en-US" dirty="0"/>
          </a:p>
        </p:txBody>
      </p:sp>
    </p:spTree>
    <p:extLst>
      <p:ext uri="{BB962C8B-B14F-4D97-AF65-F5344CB8AC3E}">
        <p14:creationId xmlns:p14="http://schemas.microsoft.com/office/powerpoint/2010/main" val="3497777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 discrete</a:t>
            </a:r>
            <a:r>
              <a:rPr lang="en-US" baseline="0" dirty="0"/>
              <a:t> probability distribution. We find </a:t>
            </a:r>
            <a:r>
              <a:rPr lang="en-US" dirty="0"/>
              <a:t>John can expect to sell 2.1</a:t>
            </a:r>
            <a:r>
              <a:rPr lang="en-US" baseline="0" dirty="0"/>
              <a:t> cars on a typical Saturday. In other words, over the long run, say 50 Saturdays in a year, he can expect to sell (50)(2.1) = 105 cars. The variance is calculated on the next slide.</a:t>
            </a:r>
            <a:endParaRPr lang="en-US" dirty="0"/>
          </a:p>
        </p:txBody>
      </p:sp>
      <p:sp>
        <p:nvSpPr>
          <p:cNvPr id="4" name="Slide Number Placeholder 3"/>
          <p:cNvSpPr>
            <a:spLocks noGrp="1"/>
          </p:cNvSpPr>
          <p:nvPr>
            <p:ph type="sldNum" sz="quarter" idx="10"/>
          </p:nvPr>
        </p:nvSpPr>
        <p:spPr/>
        <p:txBody>
          <a:bodyPr/>
          <a:lstStyle/>
          <a:p>
            <a:fld id="{7B67C953-863B-418B-800D-0BB9606FF8AB}" type="slidenum">
              <a:rPr lang="en-US" smtClean="0"/>
              <a:t>14</a:t>
            </a:fld>
            <a:endParaRPr lang="en-US" dirty="0"/>
          </a:p>
        </p:txBody>
      </p:sp>
    </p:spTree>
    <p:extLst>
      <p:ext uri="{BB962C8B-B14F-4D97-AF65-F5344CB8AC3E}">
        <p14:creationId xmlns:p14="http://schemas.microsoft.com/office/powerpoint/2010/main" val="25051898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Take</a:t>
            </a:r>
            <a:r>
              <a:rPr lang="en-US" baseline="0" dirty="0"/>
              <a:t> the (positive) square root of the variance to get the standard deviation. The mean is 2.1, the variance is 1.290, and the standard deviation is 1.136 cars.</a:t>
            </a:r>
            <a:endParaRPr lang="en-US" dirty="0"/>
          </a:p>
        </p:txBody>
      </p:sp>
      <p:sp>
        <p:nvSpPr>
          <p:cNvPr id="4" name="Slide Number Placeholder 3"/>
          <p:cNvSpPr>
            <a:spLocks noGrp="1"/>
          </p:cNvSpPr>
          <p:nvPr>
            <p:ph type="sldNum" sz="quarter" idx="10"/>
          </p:nvPr>
        </p:nvSpPr>
        <p:spPr/>
        <p:txBody>
          <a:bodyPr/>
          <a:lstStyle/>
          <a:p>
            <a:fld id="{7B67C953-863B-418B-800D-0BB9606FF8AB}" type="slidenum">
              <a:rPr lang="en-US" smtClean="0"/>
              <a:t>15</a:t>
            </a:fld>
            <a:endParaRPr lang="en-US" dirty="0"/>
          </a:p>
        </p:txBody>
      </p:sp>
    </p:spTree>
    <p:extLst>
      <p:ext uri="{BB962C8B-B14F-4D97-AF65-F5344CB8AC3E}">
        <p14:creationId xmlns:p14="http://schemas.microsoft.com/office/powerpoint/2010/main" val="6245096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Take</a:t>
            </a:r>
            <a:r>
              <a:rPr lang="en-US" baseline="0" dirty="0"/>
              <a:t> the (positive) square root of the variance to get the standard deviation. The mean is 2.1, the variance is 1.290, and the standard deviation is 1.136 cars.</a:t>
            </a:r>
            <a:endParaRPr lang="en-US" dirty="0"/>
          </a:p>
        </p:txBody>
      </p:sp>
      <p:sp>
        <p:nvSpPr>
          <p:cNvPr id="4" name="Slide Number Placeholder 3"/>
          <p:cNvSpPr>
            <a:spLocks noGrp="1"/>
          </p:cNvSpPr>
          <p:nvPr>
            <p:ph type="sldNum" sz="quarter" idx="10"/>
          </p:nvPr>
        </p:nvSpPr>
        <p:spPr/>
        <p:txBody>
          <a:bodyPr/>
          <a:lstStyle/>
          <a:p>
            <a:fld id="{7B67C953-863B-418B-800D-0BB9606FF8AB}" type="slidenum">
              <a:rPr lang="en-US" smtClean="0"/>
              <a:t>16</a:t>
            </a:fld>
            <a:endParaRPr lang="en-US" dirty="0"/>
          </a:p>
        </p:txBody>
      </p:sp>
    </p:spTree>
    <p:extLst>
      <p:ext uri="{BB962C8B-B14F-4D97-AF65-F5344CB8AC3E}">
        <p14:creationId xmlns:p14="http://schemas.microsoft.com/office/powerpoint/2010/main" val="6245096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binomial distribution is a widely occurring discrete</a:t>
            </a:r>
            <a:r>
              <a:rPr lang="en-US" baseline="0" dirty="0"/>
              <a:t> probability distribution.</a:t>
            </a:r>
            <a:endParaRPr lang="en-US" dirty="0"/>
          </a:p>
        </p:txBody>
      </p:sp>
      <p:sp>
        <p:nvSpPr>
          <p:cNvPr id="4" name="Slide Number Placeholder 3"/>
          <p:cNvSpPr>
            <a:spLocks noGrp="1"/>
          </p:cNvSpPr>
          <p:nvPr>
            <p:ph type="sldNum" sz="quarter" idx="10"/>
          </p:nvPr>
        </p:nvSpPr>
        <p:spPr/>
        <p:txBody>
          <a:bodyPr/>
          <a:lstStyle/>
          <a:p>
            <a:fld id="{7B67C953-863B-418B-800D-0BB9606FF8AB}" type="slidenum">
              <a:rPr lang="en-US" smtClean="0"/>
              <a:t>17</a:t>
            </a:fld>
            <a:endParaRPr lang="en-US" dirty="0"/>
          </a:p>
        </p:txBody>
      </p:sp>
    </p:spTree>
    <p:extLst>
      <p:ext uri="{BB962C8B-B14F-4D97-AF65-F5344CB8AC3E}">
        <p14:creationId xmlns:p14="http://schemas.microsoft.com/office/powerpoint/2010/main" val="21000431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r>
                  <a:rPr lang="en-US" dirty="0"/>
                  <a:t>The Greek letter </a:t>
                </a:r>
                <a14:m>
                  <m:oMath xmlns:m="http://schemas.openxmlformats.org/officeDocument/2006/math">
                    <m:r>
                      <m:rPr>
                        <m:nor/>
                      </m:rPr>
                      <a:rPr lang="en-US" smtClean="0">
                        <a:latin typeface="Cambria Math"/>
                        <a:ea typeface="Cambria Math"/>
                      </a:rPr>
                      <m:t>π</m:t>
                    </m:r>
                  </m:oMath>
                </a14:m>
                <a:r>
                  <a:rPr lang="en-US" dirty="0"/>
                  <a:t>, (pi) is used to denote a binomial population parameter</a:t>
                </a:r>
                <a:r>
                  <a:rPr lang="en-US" baseline="0" dirty="0"/>
                  <a:t>. The formula to compute binomial probability is found on the next slide.</a:t>
                </a:r>
                <a:endParaRPr lang="en-US" dirty="0"/>
              </a:p>
            </p:txBody>
          </p:sp>
        </mc:Choice>
        <mc:Fallback xmlns="">
          <p:sp>
            <p:nvSpPr>
              <p:cNvPr id="3" name="Notes Placeholder 2"/>
              <p:cNvSpPr>
                <a:spLocks noGrp="1"/>
              </p:cNvSpPr>
              <p:nvPr>
                <p:ph type="body" idx="1"/>
              </p:nvPr>
            </p:nvSpPr>
            <p:spPr/>
            <p:txBody>
              <a:bodyPr/>
              <a:lstStyle/>
              <a:p>
                <a:r>
                  <a:rPr lang="en-US" dirty="0" smtClean="0"/>
                  <a:t>The Greek letter </a:t>
                </a:r>
                <a:r>
                  <a:rPr lang="en-US" i="0" smtClean="0">
                    <a:latin typeface="Cambria Math"/>
                    <a:ea typeface="Cambria Math"/>
                  </a:rPr>
                  <a:t>"π"</a:t>
                </a:r>
                <a:r>
                  <a:rPr lang="en-US" dirty="0" smtClean="0"/>
                  <a:t>, (pi) is used to denote a binomial population parameter</a:t>
                </a:r>
                <a:r>
                  <a:rPr lang="en-US" baseline="0" dirty="0" smtClean="0"/>
                  <a:t>. The formula to compute binomial probability is found on the next slide.</a:t>
                </a:r>
                <a:endParaRPr lang="en-US" dirty="0"/>
              </a:p>
            </p:txBody>
          </p:sp>
        </mc:Fallback>
      </mc:AlternateContent>
      <p:sp>
        <p:nvSpPr>
          <p:cNvPr id="4" name="Slide Number Placeholder 3"/>
          <p:cNvSpPr>
            <a:spLocks noGrp="1"/>
          </p:cNvSpPr>
          <p:nvPr>
            <p:ph type="sldNum" sz="quarter" idx="10"/>
          </p:nvPr>
        </p:nvSpPr>
        <p:spPr/>
        <p:txBody>
          <a:bodyPr/>
          <a:lstStyle/>
          <a:p>
            <a:fld id="{7B67C953-863B-418B-800D-0BB9606FF8AB}" type="slidenum">
              <a:rPr lang="en-US" smtClean="0"/>
              <a:t>18</a:t>
            </a:fld>
            <a:endParaRPr lang="en-US" dirty="0"/>
          </a:p>
        </p:txBody>
      </p:sp>
    </p:spTree>
    <p:extLst>
      <p:ext uri="{BB962C8B-B14F-4D97-AF65-F5344CB8AC3E}">
        <p14:creationId xmlns:p14="http://schemas.microsoft.com/office/powerpoint/2010/main" val="21000431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r>
                  <a:rPr lang="en-US" dirty="0"/>
                  <a:t>C represents a combination;</a:t>
                </a:r>
                <a:r>
                  <a:rPr lang="en-US" baseline="0" dirty="0"/>
                  <a:t> you may recall we calculated combinations in chapter 5. In this example, just insert the value for x that you wish to find, the value 5 for n and .20 for </a:t>
                </a:r>
                <a14:m>
                  <m:oMath xmlns:m="http://schemas.openxmlformats.org/officeDocument/2006/math">
                    <m:r>
                      <m:rPr>
                        <m:sty m:val="p"/>
                      </m:rPr>
                      <a:rPr lang="en-US" i="0" baseline="0" smtClean="0">
                        <a:latin typeface="Cambria Math"/>
                        <a:ea typeface="Cambria Math"/>
                      </a:rPr>
                      <m:t>π</m:t>
                    </m:r>
                  </m:oMath>
                </a14:m>
                <a:r>
                  <a:rPr lang="en-US" dirty="0"/>
                  <a:t>, and solve. With an n = 5, we can find the probabilities</a:t>
                </a:r>
                <a:r>
                  <a:rPr lang="en-US" baseline="0" dirty="0"/>
                  <a:t> for 6 different x outcomes: 0, 1, 2, 3, 4, and 5 late flights. See the table on the next page.</a:t>
                </a:r>
                <a:endParaRPr lang="en-US" dirty="0"/>
              </a:p>
            </p:txBody>
          </p:sp>
        </mc:Choice>
        <mc:Fallback xmlns="">
          <p:sp>
            <p:nvSpPr>
              <p:cNvPr id="3" name="Notes Placeholder 2"/>
              <p:cNvSpPr>
                <a:spLocks noGrp="1"/>
              </p:cNvSpPr>
              <p:nvPr>
                <p:ph type="body" idx="1"/>
              </p:nvPr>
            </p:nvSpPr>
            <p:spPr/>
            <p:txBody>
              <a:bodyPr/>
              <a:lstStyle/>
              <a:p>
                <a:r>
                  <a:rPr lang="en-US" dirty="0" smtClean="0"/>
                  <a:t>C represents a combination;</a:t>
                </a:r>
                <a:r>
                  <a:rPr lang="en-US" baseline="0" dirty="0" smtClean="0"/>
                  <a:t> you may recall we calculated combinations in chapter 5. Just insert the value for x that you wish to find, the value 5 for n and .20 for </a:t>
                </a:r>
                <a:r>
                  <a:rPr lang="en-US" i="0" baseline="0" smtClean="0">
                    <a:latin typeface="Cambria Math"/>
                    <a:ea typeface="Cambria Math"/>
                  </a:rPr>
                  <a:t>π</a:t>
                </a:r>
                <a:r>
                  <a:rPr lang="en-US" dirty="0" smtClean="0"/>
                  <a:t>, and solve. With an n = 5, we </a:t>
                </a:r>
                <a:r>
                  <a:rPr lang="en-US" dirty="0" smtClean="0"/>
                  <a:t>can find the probabilities</a:t>
                </a:r>
                <a:r>
                  <a:rPr lang="en-US" baseline="0" dirty="0" smtClean="0"/>
                  <a:t> for 6 different </a:t>
                </a:r>
                <a:r>
                  <a:rPr lang="en-US" baseline="0" dirty="0" smtClean="0"/>
                  <a:t>x outcomes</a:t>
                </a:r>
                <a:r>
                  <a:rPr lang="en-US" baseline="0" dirty="0" smtClean="0"/>
                  <a:t>: 0, 1, 2, 3, 4, and 5 late flights. See the table on the next page.</a:t>
                </a:r>
                <a:endParaRPr lang="en-US" dirty="0"/>
              </a:p>
            </p:txBody>
          </p:sp>
        </mc:Fallback>
      </mc:AlternateContent>
      <p:sp>
        <p:nvSpPr>
          <p:cNvPr id="4" name="Slide Number Placeholder 3"/>
          <p:cNvSpPr>
            <a:spLocks noGrp="1"/>
          </p:cNvSpPr>
          <p:nvPr>
            <p:ph type="sldNum" sz="quarter" idx="10"/>
          </p:nvPr>
        </p:nvSpPr>
        <p:spPr/>
        <p:txBody>
          <a:bodyPr/>
          <a:lstStyle/>
          <a:p>
            <a:fld id="{7B67C953-863B-418B-800D-0BB9606FF8AB}" type="slidenum">
              <a:rPr lang="en-US" smtClean="0"/>
              <a:t>19</a:t>
            </a:fld>
            <a:endParaRPr lang="en-US" dirty="0"/>
          </a:p>
        </p:txBody>
      </p:sp>
    </p:spTree>
    <p:extLst>
      <p:ext uri="{BB962C8B-B14F-4D97-AF65-F5344CB8AC3E}">
        <p14:creationId xmlns:p14="http://schemas.microsoft.com/office/powerpoint/2010/main" val="27621228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 formula 6-3</a:t>
            </a:r>
            <a:r>
              <a:rPr lang="en-US" baseline="0" dirty="0"/>
              <a:t> to</a:t>
            </a:r>
            <a:r>
              <a:rPr lang="en-US" dirty="0"/>
              <a:t> complete the table by finding the P(x) for the number of successes from 0</a:t>
            </a:r>
            <a:r>
              <a:rPr lang="en-US" baseline="0" dirty="0"/>
              <a:t> to 5. Then multiply each value of x by its probability and sum the products. The result will be the mean. Next, find the differences of each value of x and the mean and then square these differences. Multiply this squared value by the respective probability and sum the products, the result is the variance.</a:t>
            </a:r>
            <a:endParaRPr lang="en-US" dirty="0"/>
          </a:p>
        </p:txBody>
      </p:sp>
      <p:sp>
        <p:nvSpPr>
          <p:cNvPr id="4" name="Slide Number Placeholder 3"/>
          <p:cNvSpPr>
            <a:spLocks noGrp="1"/>
          </p:cNvSpPr>
          <p:nvPr>
            <p:ph type="sldNum" sz="quarter" idx="10"/>
          </p:nvPr>
        </p:nvSpPr>
        <p:spPr/>
        <p:txBody>
          <a:bodyPr/>
          <a:lstStyle/>
          <a:p>
            <a:fld id="{7B67C953-863B-418B-800D-0BB9606FF8AB}" type="slidenum">
              <a:rPr lang="en-US" smtClean="0"/>
              <a:t>20</a:t>
            </a:fld>
            <a:endParaRPr lang="en-US" dirty="0"/>
          </a:p>
        </p:txBody>
      </p:sp>
    </p:spTree>
    <p:extLst>
      <p:ext uri="{BB962C8B-B14F-4D97-AF65-F5344CB8AC3E}">
        <p14:creationId xmlns:p14="http://schemas.microsoft.com/office/powerpoint/2010/main" val="7311074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a shortcut</a:t>
            </a:r>
            <a:r>
              <a:rPr lang="en-US" baseline="0" dirty="0"/>
              <a:t> method of finding the mean and variance of a binomial distribution. Verify these results with the table on the preceding slide.</a:t>
            </a:r>
            <a:endParaRPr lang="en-US" dirty="0"/>
          </a:p>
        </p:txBody>
      </p:sp>
      <p:sp>
        <p:nvSpPr>
          <p:cNvPr id="4" name="Slide Number Placeholder 3"/>
          <p:cNvSpPr>
            <a:spLocks noGrp="1"/>
          </p:cNvSpPr>
          <p:nvPr>
            <p:ph type="sldNum" sz="quarter" idx="10"/>
          </p:nvPr>
        </p:nvSpPr>
        <p:spPr/>
        <p:txBody>
          <a:bodyPr/>
          <a:lstStyle/>
          <a:p>
            <a:fld id="{7B67C953-863B-418B-800D-0BB9606FF8AB}" type="slidenum">
              <a:rPr lang="en-US" smtClean="0"/>
              <a:t>21</a:t>
            </a:fld>
            <a:endParaRPr lang="en-US" dirty="0"/>
          </a:p>
        </p:txBody>
      </p:sp>
    </p:spTree>
    <p:extLst>
      <p:ext uri="{BB962C8B-B14F-4D97-AF65-F5344CB8AC3E}">
        <p14:creationId xmlns:p14="http://schemas.microsoft.com/office/powerpoint/2010/main" val="26322753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r>
                  <a:rPr lang="en-US" dirty="0"/>
                  <a:t>In</a:t>
                </a:r>
                <a:r>
                  <a:rPr lang="en-US" baseline="0" dirty="0"/>
                  <a:t> this example, </a:t>
                </a:r>
                <a:r>
                  <a:rPr lang="en-US" dirty="0"/>
                  <a:t>the conditions for a binomial distribution are met. You can build</a:t>
                </a:r>
                <a:r>
                  <a:rPr lang="en-US" baseline="0" dirty="0"/>
                  <a:t> a binomial probability distribution using Formula 6-3 for any value of n </a:t>
                </a:r>
                <a:r>
                  <a:rPr lang="en-US" baseline="0" dirty="0">
                    <a:latin typeface="+mn-lt"/>
                  </a:rPr>
                  <a:t>and </a:t>
                </a:r>
                <a14:m>
                  <m:oMath xmlns:m="http://schemas.openxmlformats.org/officeDocument/2006/math">
                    <m:r>
                      <m:rPr>
                        <m:sty m:val="p"/>
                      </m:rPr>
                      <a:rPr lang="en-US" i="0" baseline="0" smtClean="0">
                        <a:latin typeface="Cambria Math"/>
                        <a:ea typeface="Cambria Math"/>
                      </a:rPr>
                      <m:t>π</m:t>
                    </m:r>
                  </m:oMath>
                </a14:m>
                <a:r>
                  <a:rPr lang="en-US" i="0" dirty="0"/>
                  <a:t>. However, the calculations take</a:t>
                </a:r>
                <a:r>
                  <a:rPr lang="en-US" i="0" baseline="0" dirty="0"/>
                  <a:t> time. For convenience, tables like the one here are provided in Appendix B.1 for various values of n and </a:t>
                </a:r>
                <a14:m>
                  <m:oMath xmlns:m="http://schemas.openxmlformats.org/officeDocument/2006/math">
                    <m:r>
                      <m:rPr>
                        <m:sty m:val="p"/>
                      </m:rPr>
                      <a:rPr lang="en-US" i="0" baseline="0" smtClean="0">
                        <a:latin typeface="Cambria Math"/>
                        <a:ea typeface="Cambria Math"/>
                      </a:rPr>
                      <m:t>π</m:t>
                    </m:r>
                  </m:oMath>
                </a14:m>
                <a:r>
                  <a:rPr lang="en-US" i="0" dirty="0"/>
                  <a:t>.</a:t>
                </a:r>
              </a:p>
              <a:p>
                <a:r>
                  <a:rPr lang="en-US" i="0" dirty="0"/>
                  <a:t>Excel can be used to find binomials</a:t>
                </a:r>
                <a:r>
                  <a:rPr lang="en-US" i="0" baseline="0" dirty="0"/>
                  <a:t> as well.</a:t>
                </a:r>
                <a:endParaRPr lang="en-US" i="0" dirty="0"/>
              </a:p>
            </p:txBody>
          </p:sp>
        </mc:Choice>
        <mc:Fallback xmlns="">
          <p:sp>
            <p:nvSpPr>
              <p:cNvPr id="3" name="Notes Placeholder 2"/>
              <p:cNvSpPr>
                <a:spLocks noGrp="1"/>
              </p:cNvSpPr>
              <p:nvPr>
                <p:ph type="body" idx="1"/>
              </p:nvPr>
            </p:nvSpPr>
            <p:spPr/>
            <p:txBody>
              <a:bodyPr/>
              <a:lstStyle/>
              <a:p>
                <a:r>
                  <a:rPr lang="en-US" dirty="0" smtClean="0"/>
                  <a:t>In</a:t>
                </a:r>
                <a:r>
                  <a:rPr lang="en-US" baseline="0" dirty="0" smtClean="0"/>
                  <a:t> this example, </a:t>
                </a:r>
                <a:r>
                  <a:rPr lang="en-US" dirty="0" smtClean="0"/>
                  <a:t>the conditions for a binomial distribution are met. You can build</a:t>
                </a:r>
                <a:r>
                  <a:rPr lang="en-US" baseline="0" dirty="0" smtClean="0"/>
                  <a:t> a binomial probability distribution using Formula 6-3 for any value of n </a:t>
                </a:r>
                <a:r>
                  <a:rPr lang="en-US" baseline="0" dirty="0" smtClean="0">
                    <a:latin typeface="+mn-lt"/>
                  </a:rPr>
                  <a:t>and </a:t>
                </a:r>
                <a:r>
                  <a:rPr lang="en-US" i="0" baseline="0" smtClean="0">
                    <a:latin typeface="+mn-lt"/>
                    <a:ea typeface="Cambria Math"/>
                  </a:rPr>
                  <a:t>π</a:t>
                </a:r>
                <a:r>
                  <a:rPr lang="en-US" i="0" dirty="0" smtClean="0"/>
                  <a:t>. However, the calculations take</a:t>
                </a:r>
                <a:r>
                  <a:rPr lang="en-US" i="0" baseline="0" dirty="0" smtClean="0"/>
                  <a:t> time. For convenience, tables like the one here are provided in Appendix B-1 for various values of n and </a:t>
                </a:r>
                <a:r>
                  <a:rPr lang="en-US" i="0" baseline="0" smtClean="0">
                    <a:latin typeface="Cambria Math"/>
                    <a:ea typeface="Cambria Math"/>
                  </a:rPr>
                  <a:t>π</a:t>
                </a:r>
                <a:r>
                  <a:rPr lang="en-US" i="0" dirty="0" smtClean="0"/>
                  <a:t>.</a:t>
                </a:r>
              </a:p>
              <a:p>
                <a:r>
                  <a:rPr lang="en-US" i="0" dirty="0" smtClean="0"/>
                  <a:t>Excel can be used to find binomials</a:t>
                </a:r>
                <a:r>
                  <a:rPr lang="en-US" i="0" baseline="0" dirty="0" smtClean="0"/>
                  <a:t> as well.</a:t>
                </a:r>
                <a:endParaRPr lang="en-US" i="0" dirty="0"/>
              </a:p>
            </p:txBody>
          </p:sp>
        </mc:Fallback>
      </mc:AlternateContent>
      <p:sp>
        <p:nvSpPr>
          <p:cNvPr id="4" name="Slide Number Placeholder 3"/>
          <p:cNvSpPr>
            <a:spLocks noGrp="1"/>
          </p:cNvSpPr>
          <p:nvPr>
            <p:ph type="sldNum" sz="quarter" idx="10"/>
          </p:nvPr>
        </p:nvSpPr>
        <p:spPr/>
        <p:txBody>
          <a:bodyPr/>
          <a:lstStyle/>
          <a:p>
            <a:fld id="{7B67C953-863B-418B-800D-0BB9606FF8AB}" type="slidenum">
              <a:rPr lang="en-US" smtClean="0"/>
              <a:t>22</a:t>
            </a:fld>
            <a:endParaRPr lang="en-US" dirty="0"/>
          </a:p>
        </p:txBody>
      </p:sp>
    </p:spTree>
    <p:extLst>
      <p:ext uri="{BB962C8B-B14F-4D97-AF65-F5344CB8AC3E}">
        <p14:creationId xmlns:p14="http://schemas.microsoft.com/office/powerpoint/2010/main" val="33190482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conclude</a:t>
            </a:r>
            <a:r>
              <a:rPr lang="en-US" baseline="0" dirty="0"/>
              <a:t> the likelihood that the occupants of exactly 7 out of 12 sampled vehicles will be wearing their seat belts is about 9%. And the probability of selecting 12 cars and finding that the occupants of 7 or more vehicles were wearing seat belts is .9562. The Excel commands for these calculations are found in Appendix C.</a:t>
            </a:r>
            <a:endParaRPr lang="en-US" dirty="0"/>
          </a:p>
        </p:txBody>
      </p:sp>
      <p:sp>
        <p:nvSpPr>
          <p:cNvPr id="4" name="Slide Number Placeholder 3"/>
          <p:cNvSpPr>
            <a:spLocks noGrp="1"/>
          </p:cNvSpPr>
          <p:nvPr>
            <p:ph type="sldNum" sz="quarter" idx="10"/>
          </p:nvPr>
        </p:nvSpPr>
        <p:spPr/>
        <p:txBody>
          <a:bodyPr/>
          <a:lstStyle/>
          <a:p>
            <a:fld id="{7B67C953-863B-418B-800D-0BB9606FF8AB}" type="slidenum">
              <a:rPr lang="en-US" smtClean="0"/>
              <a:t>23</a:t>
            </a:fld>
            <a:endParaRPr lang="en-US" dirty="0"/>
          </a:p>
        </p:txBody>
      </p:sp>
    </p:spTree>
    <p:extLst>
      <p:ext uri="{BB962C8B-B14F-4D97-AF65-F5344CB8AC3E}">
        <p14:creationId xmlns:p14="http://schemas.microsoft.com/office/powerpoint/2010/main" val="3128197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A probability distribution gives the entire range of values that can occur based on an experiment.</a:t>
            </a:r>
          </a:p>
          <a:p>
            <a:endParaRPr lang="en-US" dirty="0"/>
          </a:p>
        </p:txBody>
      </p:sp>
      <p:sp>
        <p:nvSpPr>
          <p:cNvPr id="4" name="Slide Number Placeholder 3"/>
          <p:cNvSpPr>
            <a:spLocks noGrp="1"/>
          </p:cNvSpPr>
          <p:nvPr>
            <p:ph type="sldNum" sz="quarter" idx="10"/>
          </p:nvPr>
        </p:nvSpPr>
        <p:spPr/>
        <p:txBody>
          <a:bodyPr/>
          <a:lstStyle/>
          <a:p>
            <a:fld id="{7B67C953-863B-418B-800D-0BB9606FF8AB}" type="slidenum">
              <a:rPr lang="en-US" smtClean="0"/>
              <a:t>3</a:t>
            </a:fld>
            <a:endParaRPr lang="en-US" dirty="0"/>
          </a:p>
        </p:txBody>
      </p:sp>
    </p:spTree>
    <p:extLst>
      <p:ext uri="{BB962C8B-B14F-4D97-AF65-F5344CB8AC3E}">
        <p14:creationId xmlns:p14="http://schemas.microsoft.com/office/powerpoint/2010/main" val="27169194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a:t>
            </a:r>
            <a:r>
              <a:rPr lang="en-US" baseline="0" dirty="0"/>
              <a:t> a list of the characteristics of the Hypergeometric Distribution.</a:t>
            </a:r>
            <a:endParaRPr lang="en-US" dirty="0"/>
          </a:p>
        </p:txBody>
      </p:sp>
      <p:sp>
        <p:nvSpPr>
          <p:cNvPr id="4" name="Slide Number Placeholder 3"/>
          <p:cNvSpPr>
            <a:spLocks noGrp="1"/>
          </p:cNvSpPr>
          <p:nvPr>
            <p:ph type="sldNum" sz="quarter" idx="10"/>
          </p:nvPr>
        </p:nvSpPr>
        <p:spPr/>
        <p:txBody>
          <a:bodyPr/>
          <a:lstStyle/>
          <a:p>
            <a:fld id="{7B67C953-863B-418B-800D-0BB9606FF8AB}" type="slidenum">
              <a:rPr lang="en-US" smtClean="0"/>
              <a:t>24</a:t>
            </a:fld>
            <a:endParaRPr lang="en-US" dirty="0"/>
          </a:p>
        </p:txBody>
      </p:sp>
    </p:spTree>
    <p:extLst>
      <p:ext uri="{BB962C8B-B14F-4D97-AF65-F5344CB8AC3E}">
        <p14:creationId xmlns:p14="http://schemas.microsoft.com/office/powerpoint/2010/main" val="26466161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Insert</a:t>
            </a:r>
            <a:r>
              <a:rPr lang="en-US" baseline="0" dirty="0"/>
              <a:t> the following values in the formula and solve. </a:t>
            </a:r>
            <a:r>
              <a:rPr lang="en-US" dirty="0"/>
              <a:t>N=50, S=40, x is 4, n is 5. Thus, the probability of selecting 5 assembly workers at random from the 50 workers and finding 4 of the 5 are union members is .431.</a:t>
            </a:r>
          </a:p>
        </p:txBody>
      </p:sp>
      <p:sp>
        <p:nvSpPr>
          <p:cNvPr id="4" name="Slide Number Placeholder 3"/>
          <p:cNvSpPr>
            <a:spLocks noGrp="1"/>
          </p:cNvSpPr>
          <p:nvPr>
            <p:ph type="sldNum" sz="quarter" idx="10"/>
          </p:nvPr>
        </p:nvSpPr>
        <p:spPr/>
        <p:txBody>
          <a:bodyPr/>
          <a:lstStyle/>
          <a:p>
            <a:fld id="{7B67C953-863B-418B-800D-0BB9606FF8AB}" type="slidenum">
              <a:rPr lang="en-US" smtClean="0"/>
              <a:t>26</a:t>
            </a:fld>
            <a:endParaRPr lang="en-US" dirty="0"/>
          </a:p>
        </p:txBody>
      </p:sp>
    </p:spTree>
    <p:extLst>
      <p:ext uri="{BB962C8B-B14F-4D97-AF65-F5344CB8AC3E}">
        <p14:creationId xmlns:p14="http://schemas.microsoft.com/office/powerpoint/2010/main" val="36157330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Table</a:t>
            </a:r>
            <a:r>
              <a:rPr lang="en-US" baseline="0" dirty="0"/>
              <a:t> 6-4 Hypergeometric Probabilities (n=5, N=50, and S=40) for the Number of Union members on the Committee. This table shows the hypergeometric probabilities of finding 0, 1, 2, 3, 4, and 5 union members on the committee. Excel can be used to create a hypergeometric distribution too; the steps to do so can be found in Appendix C. </a:t>
            </a:r>
            <a:endParaRPr lang="en-US" dirty="0"/>
          </a:p>
        </p:txBody>
      </p:sp>
      <p:sp>
        <p:nvSpPr>
          <p:cNvPr id="4" name="Slide Number Placeholder 3"/>
          <p:cNvSpPr>
            <a:spLocks noGrp="1"/>
          </p:cNvSpPr>
          <p:nvPr>
            <p:ph type="sldNum" sz="quarter" idx="10"/>
          </p:nvPr>
        </p:nvSpPr>
        <p:spPr/>
        <p:txBody>
          <a:bodyPr/>
          <a:lstStyle/>
          <a:p>
            <a:fld id="{7B67C953-863B-418B-800D-0BB9606FF8AB}" type="slidenum">
              <a:rPr lang="en-US" smtClean="0"/>
              <a:t>27</a:t>
            </a:fld>
            <a:endParaRPr lang="en-US" dirty="0"/>
          </a:p>
        </p:txBody>
      </p:sp>
    </p:spTree>
    <p:extLst>
      <p:ext uri="{BB962C8B-B14F-4D97-AF65-F5344CB8AC3E}">
        <p14:creationId xmlns:p14="http://schemas.microsoft.com/office/powerpoint/2010/main" val="37395442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Using the counting formula</a:t>
            </a:r>
            <a:r>
              <a:rPr lang="en-US" baseline="0" dirty="0"/>
              <a:t> from chapter 5 we note there are 8 possible outcomes when tossing a coin three times since you will observe either a head or a tail, two </a:t>
            </a:r>
            <a:r>
              <a:rPr lang="en-US" baseline="0" dirty="0" err="1"/>
              <a:t>possibilites</a:t>
            </a:r>
            <a:r>
              <a:rPr lang="en-US" baseline="0" dirty="0"/>
              <a:t>, and this toss is repeated 3 times so (2)(2)(2) = 8. Using this data we can construct a probability distribution.</a:t>
            </a:r>
            <a:endParaRPr lang="en-US" dirty="0"/>
          </a:p>
        </p:txBody>
      </p:sp>
      <p:sp>
        <p:nvSpPr>
          <p:cNvPr id="4" name="Slide Number Placeholder 3"/>
          <p:cNvSpPr>
            <a:spLocks noGrp="1"/>
          </p:cNvSpPr>
          <p:nvPr>
            <p:ph type="sldNum" sz="quarter" idx="10"/>
          </p:nvPr>
        </p:nvSpPr>
        <p:spPr/>
        <p:txBody>
          <a:bodyPr/>
          <a:lstStyle/>
          <a:p>
            <a:fld id="{7B67C953-863B-418B-800D-0BB9606FF8AB}" type="slidenum">
              <a:rPr lang="en-US" smtClean="0"/>
              <a:t>5</a:t>
            </a:fld>
            <a:endParaRPr lang="en-US" dirty="0"/>
          </a:p>
        </p:txBody>
      </p:sp>
    </p:spTree>
    <p:extLst>
      <p:ext uri="{BB962C8B-B14F-4D97-AF65-F5344CB8AC3E}">
        <p14:creationId xmlns:p14="http://schemas.microsoft.com/office/powerpoint/2010/main" val="7967243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Tossing the</a:t>
            </a:r>
            <a:r>
              <a:rPr lang="en-US" baseline="0" dirty="0"/>
              <a:t> coin three times results in 8 different outcomes. The events of 0 heads, 1, 2, or 3 heads are mutually exclusive and exhaustive so the sum of the probabilities is 1.000.</a:t>
            </a:r>
            <a:endParaRPr lang="en-US" dirty="0"/>
          </a:p>
        </p:txBody>
      </p:sp>
      <p:sp>
        <p:nvSpPr>
          <p:cNvPr id="4" name="Slide Number Placeholder 3"/>
          <p:cNvSpPr>
            <a:spLocks noGrp="1"/>
          </p:cNvSpPr>
          <p:nvPr>
            <p:ph type="sldNum" sz="quarter" idx="10"/>
          </p:nvPr>
        </p:nvSpPr>
        <p:spPr/>
        <p:txBody>
          <a:bodyPr/>
          <a:lstStyle/>
          <a:p>
            <a:fld id="{7B67C953-863B-418B-800D-0BB9606FF8AB}" type="slidenum">
              <a:rPr lang="en-US" smtClean="0"/>
              <a:t>6</a:t>
            </a:fld>
            <a:endParaRPr lang="en-US" dirty="0"/>
          </a:p>
        </p:txBody>
      </p:sp>
    </p:spTree>
    <p:extLst>
      <p:ext uri="{BB962C8B-B14F-4D97-AF65-F5344CB8AC3E}">
        <p14:creationId xmlns:p14="http://schemas.microsoft.com/office/powerpoint/2010/main" val="29492624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any experiment of chance,</a:t>
            </a:r>
            <a:r>
              <a:rPr lang="en-US" baseline="0" dirty="0"/>
              <a:t> the outcomes occur randomly. So the outcome is called a random variable. Random variables can be measured with quantitative variables or qualitative variables. </a:t>
            </a:r>
            <a:endParaRPr lang="en-US" dirty="0"/>
          </a:p>
        </p:txBody>
      </p:sp>
      <p:sp>
        <p:nvSpPr>
          <p:cNvPr id="4" name="Slide Number Placeholder 3"/>
          <p:cNvSpPr>
            <a:spLocks noGrp="1"/>
          </p:cNvSpPr>
          <p:nvPr>
            <p:ph type="sldNum" sz="quarter" idx="10"/>
          </p:nvPr>
        </p:nvSpPr>
        <p:spPr/>
        <p:txBody>
          <a:bodyPr/>
          <a:lstStyle/>
          <a:p>
            <a:fld id="{7B67C953-863B-418B-800D-0BB9606FF8AB}" type="slidenum">
              <a:rPr lang="en-US" smtClean="0"/>
              <a:t>7</a:t>
            </a:fld>
            <a:endParaRPr lang="en-US" dirty="0"/>
          </a:p>
        </p:txBody>
      </p:sp>
    </p:spTree>
    <p:extLst>
      <p:ext uri="{BB962C8B-B14F-4D97-AF65-F5344CB8AC3E}">
        <p14:creationId xmlns:p14="http://schemas.microsoft.com/office/powerpoint/2010/main" val="39013728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a:t>
            </a:r>
            <a:r>
              <a:rPr lang="en-US" baseline="0" dirty="0"/>
              <a:t> a discrete random variable can assume fractional or decimal values but the values must be separated by having distance between each value.</a:t>
            </a:r>
            <a:endParaRPr lang="en-US" dirty="0"/>
          </a:p>
        </p:txBody>
      </p:sp>
      <p:sp>
        <p:nvSpPr>
          <p:cNvPr id="4" name="Slide Number Placeholder 3"/>
          <p:cNvSpPr>
            <a:spLocks noGrp="1"/>
          </p:cNvSpPr>
          <p:nvPr>
            <p:ph type="sldNum" sz="quarter" idx="10"/>
          </p:nvPr>
        </p:nvSpPr>
        <p:spPr/>
        <p:txBody>
          <a:bodyPr/>
          <a:lstStyle/>
          <a:p>
            <a:fld id="{7B67C953-863B-418B-800D-0BB9606FF8AB}" type="slidenum">
              <a:rPr lang="en-US" smtClean="0"/>
              <a:t>10</a:t>
            </a:fld>
            <a:endParaRPr lang="en-US" dirty="0"/>
          </a:p>
        </p:txBody>
      </p:sp>
    </p:spTree>
    <p:extLst>
      <p:ext uri="{BB962C8B-B14F-4D97-AF65-F5344CB8AC3E}">
        <p14:creationId xmlns:p14="http://schemas.microsoft.com/office/powerpoint/2010/main" val="34911031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results of this</a:t>
            </a:r>
            <a:r>
              <a:rPr lang="en-US" baseline="0" dirty="0"/>
              <a:t> survey were obtained by counting the number of credit cards carried by a group of customers and are summarized in the table using relative frequencies.</a:t>
            </a:r>
            <a:endParaRPr lang="en-US" dirty="0"/>
          </a:p>
        </p:txBody>
      </p:sp>
      <p:sp>
        <p:nvSpPr>
          <p:cNvPr id="4" name="Slide Number Placeholder 3"/>
          <p:cNvSpPr>
            <a:spLocks noGrp="1"/>
          </p:cNvSpPr>
          <p:nvPr>
            <p:ph type="sldNum" sz="quarter" idx="10"/>
          </p:nvPr>
        </p:nvSpPr>
        <p:spPr/>
        <p:txBody>
          <a:bodyPr/>
          <a:lstStyle/>
          <a:p>
            <a:fld id="{7B67C953-863B-418B-800D-0BB9606FF8AB}" type="slidenum">
              <a:rPr lang="en-US" smtClean="0"/>
              <a:t>11</a:t>
            </a:fld>
            <a:endParaRPr lang="en-US" dirty="0"/>
          </a:p>
        </p:txBody>
      </p:sp>
    </p:spTree>
    <p:extLst>
      <p:ext uri="{BB962C8B-B14F-4D97-AF65-F5344CB8AC3E}">
        <p14:creationId xmlns:p14="http://schemas.microsoft.com/office/powerpoint/2010/main" val="31119151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Continuous random variables</a:t>
            </a:r>
            <a:r>
              <a:rPr lang="en-US" baseline="0" dirty="0"/>
              <a:t> are measured with interval or ratio scale and the likelihood of a continuous random variable can be summarized with a probability distribution. This will be covered in the next chapter.</a:t>
            </a:r>
            <a:endParaRPr lang="en-US" dirty="0"/>
          </a:p>
        </p:txBody>
      </p:sp>
      <p:sp>
        <p:nvSpPr>
          <p:cNvPr id="4" name="Slide Number Placeholder 3"/>
          <p:cNvSpPr>
            <a:spLocks noGrp="1"/>
          </p:cNvSpPr>
          <p:nvPr>
            <p:ph type="sldNum" sz="quarter" idx="10"/>
          </p:nvPr>
        </p:nvSpPr>
        <p:spPr/>
        <p:txBody>
          <a:bodyPr/>
          <a:lstStyle/>
          <a:p>
            <a:fld id="{7B67C953-863B-418B-800D-0BB9606FF8AB}" type="slidenum">
              <a:rPr lang="en-US" smtClean="0"/>
              <a:t>12</a:t>
            </a:fld>
            <a:endParaRPr lang="en-US" dirty="0"/>
          </a:p>
        </p:txBody>
      </p:sp>
    </p:spTree>
    <p:extLst>
      <p:ext uri="{BB962C8B-B14F-4D97-AF65-F5344CB8AC3E}">
        <p14:creationId xmlns:p14="http://schemas.microsoft.com/office/powerpoint/2010/main" val="34911031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The mean of a probability distribution is the long run average of the random variable. P(x) represents</a:t>
            </a:r>
            <a:r>
              <a:rPr lang="en-US" baseline="0" dirty="0"/>
              <a:t> </a:t>
            </a:r>
            <a:r>
              <a:rPr lang="en-US" dirty="0"/>
              <a:t>the</a:t>
            </a:r>
            <a:r>
              <a:rPr lang="en-US" baseline="0" dirty="0"/>
              <a:t> probability of a particular value of x. </a:t>
            </a:r>
            <a:r>
              <a:rPr lang="en-US" dirty="0"/>
              <a:t>To calculate the mean, multiply each value of x by its probability of occurrence and then add these products.</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7B67C953-863B-418B-800D-0BB9606FF8AB}" type="slidenum">
              <a:rPr lang="en-US" smtClean="0"/>
              <a:t>13</a:t>
            </a:fld>
            <a:endParaRPr lang="en-US" dirty="0"/>
          </a:p>
        </p:txBody>
      </p:sp>
    </p:spTree>
    <p:extLst>
      <p:ext uri="{BB962C8B-B14F-4D97-AF65-F5344CB8AC3E}">
        <p14:creationId xmlns:p14="http://schemas.microsoft.com/office/powerpoint/2010/main" val="35828540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a:t>Click to edit Master title style</a:t>
            </a:r>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17" name="Footer Placeholder 16"/>
          <p:cNvSpPr>
            <a:spLocks noGrp="1"/>
          </p:cNvSpPr>
          <p:nvPr>
            <p:ph type="ftr" sz="quarter" idx="11"/>
          </p:nvPr>
        </p:nvSpPr>
        <p:spPr>
          <a:xfrm>
            <a:off x="2438400" y="6355080"/>
            <a:ext cx="3934968" cy="365760"/>
          </a:xfrm>
        </p:spPr>
        <p:txBody>
          <a:bodyPr/>
          <a:lstStyle>
            <a:lvl1pPr>
              <a:defRPr sz="1000"/>
            </a:lvl1pPr>
          </a:lstStyle>
          <a:p>
            <a:r>
              <a:rPr lang="en-US"/>
              <a:t>Copyright  2018 by McGraw-Hill Education.  All rights reserved.</a:t>
            </a:r>
            <a:endParaRPr lang="en-US" dirty="0"/>
          </a:p>
        </p:txBody>
      </p:sp>
      <p:sp>
        <p:nvSpPr>
          <p:cNvPr id="29" name="Slide Number Placeholder 28"/>
          <p:cNvSpPr>
            <a:spLocks noGrp="1"/>
          </p:cNvSpPr>
          <p:nvPr>
            <p:ph type="sldNum" sz="quarter" idx="12"/>
          </p:nvPr>
        </p:nvSpPr>
        <p:spPr>
          <a:xfrm>
            <a:off x="1216152" y="6355080"/>
            <a:ext cx="1219200" cy="365760"/>
          </a:xfrm>
        </p:spPr>
        <p:txBody>
          <a:bodyPr/>
          <a:lstStyle/>
          <a:p>
            <a:r>
              <a:rPr lang="en-US" dirty="0"/>
              <a:t>6-</a:t>
            </a:r>
            <a:fld id="{A68F1C3D-7991-4430-8FD2-6BE0AA8A1311}" type="slidenum">
              <a:rPr lang="en-US" smtClean="0"/>
              <a:pPr/>
              <a:t>‹#›</a:t>
            </a:fld>
            <a:endParaRPr lang="en-US" dirty="0"/>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a:t>Copyright  2018 by McGraw-Hill Education.  All rights reserved.</a:t>
            </a:r>
            <a:endParaRPr lang="en-US" dirty="0"/>
          </a:p>
        </p:txBody>
      </p:sp>
      <p:sp>
        <p:nvSpPr>
          <p:cNvPr id="6" name="Slide Number Placeholder 5"/>
          <p:cNvSpPr>
            <a:spLocks noGrp="1"/>
          </p:cNvSpPr>
          <p:nvPr>
            <p:ph type="sldNum" sz="quarter" idx="12"/>
          </p:nvPr>
        </p:nvSpPr>
        <p:spPr/>
        <p:txBody>
          <a:bodyPr/>
          <a:lstStyle/>
          <a:p>
            <a:fld id="{A68F1C3D-7991-4430-8FD2-6BE0AA8A1311}"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a:t>Copyright  2018 by McGraw-Hill Education.  All rights reserved.</a:t>
            </a:r>
            <a:endParaRPr lang="en-US" dirty="0"/>
          </a:p>
        </p:txBody>
      </p:sp>
      <p:sp>
        <p:nvSpPr>
          <p:cNvPr id="6" name="Slide Number Placeholder 5"/>
          <p:cNvSpPr>
            <a:spLocks noGrp="1"/>
          </p:cNvSpPr>
          <p:nvPr>
            <p:ph type="sldNum" sz="quarter" idx="12"/>
          </p:nvPr>
        </p:nvSpPr>
        <p:spPr/>
        <p:txBody>
          <a:bodyPr/>
          <a:lstStyle/>
          <a:p>
            <a:fld id="{A68F1C3D-7991-4430-8FD2-6BE0AA8A1311}" type="slidenum">
              <a:rPr lang="en-US" smtClean="0"/>
              <a:t>‹#›</a:t>
            </a:fld>
            <a:endParaRPr lang="en-US" dirty="0"/>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Footer Placeholder 4"/>
          <p:cNvSpPr>
            <a:spLocks noGrp="1"/>
          </p:cNvSpPr>
          <p:nvPr>
            <p:ph type="ftr" sz="quarter" idx="11"/>
          </p:nvPr>
        </p:nvSpPr>
        <p:spPr>
          <a:xfrm>
            <a:off x="2133600" y="6356350"/>
            <a:ext cx="4270248" cy="365760"/>
          </a:xfrm>
        </p:spPr>
        <p:txBody>
          <a:bodyPr/>
          <a:lstStyle>
            <a:lvl1pPr>
              <a:defRPr sz="1200"/>
            </a:lvl1pPr>
          </a:lstStyle>
          <a:p>
            <a:r>
              <a:rPr lang="en-US"/>
              <a:t>Copyright  2018 by McGraw-Hill Education.  All rights reserved.</a:t>
            </a:r>
            <a:endParaRPr lang="en-US" dirty="0"/>
          </a:p>
        </p:txBody>
      </p:sp>
      <p:sp>
        <p:nvSpPr>
          <p:cNvPr id="6" name="Slide Number Placeholder 5"/>
          <p:cNvSpPr>
            <a:spLocks noGrp="1"/>
          </p:cNvSpPr>
          <p:nvPr>
            <p:ph type="sldNum" sz="quarter" idx="12"/>
          </p:nvPr>
        </p:nvSpPr>
        <p:spPr/>
        <p:txBody>
          <a:bodyPr/>
          <a:lstStyle/>
          <a:p>
            <a:r>
              <a:rPr lang="en-US" dirty="0"/>
              <a:t>6-</a:t>
            </a:r>
            <a:fld id="{F38DF745-7D3F-47F4-83A3-874385CFAA69}" type="slidenum">
              <a:rPr lang="en-US" smtClean="0"/>
              <a:pPr/>
              <a:t>‹#›</a:t>
            </a:fld>
            <a:endParaRPr lang="en-US" dirty="0"/>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a:t>Click to edit Master title style</a:t>
            </a:r>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endParaRPr lang="en-US" dirty="0"/>
          </a:p>
        </p:txBody>
      </p:sp>
      <p:sp>
        <p:nvSpPr>
          <p:cNvPr id="5" name="Footer Placeholder 4"/>
          <p:cNvSpPr>
            <a:spLocks noGrp="1"/>
          </p:cNvSpPr>
          <p:nvPr>
            <p:ph type="ftr" sz="quarter" idx="11"/>
          </p:nvPr>
        </p:nvSpPr>
        <p:spPr>
          <a:xfrm>
            <a:off x="2898648" y="6355080"/>
            <a:ext cx="3474720" cy="365760"/>
          </a:xfrm>
        </p:spPr>
        <p:txBody>
          <a:bodyPr/>
          <a:lstStyle/>
          <a:p>
            <a:r>
              <a:rPr lang="en-US"/>
              <a:t>Copyright  2018 by McGraw-Hill Education.  All rights reserved.</a:t>
            </a:r>
            <a:endParaRPr lang="en-US" dirty="0"/>
          </a:p>
        </p:txBody>
      </p:sp>
      <p:sp>
        <p:nvSpPr>
          <p:cNvPr id="6" name="Slide Number Placeholder 5"/>
          <p:cNvSpPr>
            <a:spLocks noGrp="1"/>
          </p:cNvSpPr>
          <p:nvPr>
            <p:ph type="sldNum" sz="quarter" idx="12"/>
          </p:nvPr>
        </p:nvSpPr>
        <p:spPr>
          <a:xfrm>
            <a:off x="1069848" y="6355080"/>
            <a:ext cx="1520952" cy="365760"/>
          </a:xfrm>
        </p:spPr>
        <p:txBody>
          <a:bodyPr/>
          <a:lstStyle/>
          <a:p>
            <a:fld id="{A68F1C3D-7991-4430-8FD2-6BE0AA8A1311}" type="slidenum">
              <a:rPr lang="en-US" smtClean="0"/>
              <a:t>‹#›</a:t>
            </a:fld>
            <a:endParaRPr lang="en-US" dirty="0"/>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6" name="Footer Placeholder 5"/>
          <p:cNvSpPr>
            <a:spLocks noGrp="1"/>
          </p:cNvSpPr>
          <p:nvPr>
            <p:ph type="ftr" sz="quarter" idx="11"/>
          </p:nvPr>
        </p:nvSpPr>
        <p:spPr/>
        <p:txBody>
          <a:bodyPr/>
          <a:lstStyle>
            <a:lvl1pPr>
              <a:defRPr sz="1200"/>
            </a:lvl1pPr>
          </a:lstStyle>
          <a:p>
            <a:r>
              <a:rPr lang="en-US"/>
              <a:t>Copyright  2018 by McGraw-Hill Education.  All rights reserved.</a:t>
            </a:r>
            <a:endParaRPr lang="en-US" dirty="0"/>
          </a:p>
        </p:txBody>
      </p:sp>
      <p:sp>
        <p:nvSpPr>
          <p:cNvPr id="7" name="Slide Number Placeholder 6"/>
          <p:cNvSpPr>
            <a:spLocks noGrp="1"/>
          </p:cNvSpPr>
          <p:nvPr>
            <p:ph type="sldNum" sz="quarter" idx="12"/>
          </p:nvPr>
        </p:nvSpPr>
        <p:spPr/>
        <p:txBody>
          <a:bodyPr/>
          <a:lstStyle/>
          <a:p>
            <a:r>
              <a:rPr lang="en-US" dirty="0"/>
              <a:t>6-</a:t>
            </a:r>
            <a:fld id="{A68F1C3D-7991-4430-8FD2-6BE0AA8A1311}" type="slidenum">
              <a:rPr lang="en-US" smtClean="0"/>
              <a:pPr/>
              <a:t>‹#›</a:t>
            </a:fld>
            <a:endParaRPr lang="en-US" dirty="0"/>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8" name="Footer Placeholder 7"/>
          <p:cNvSpPr>
            <a:spLocks noGrp="1"/>
          </p:cNvSpPr>
          <p:nvPr>
            <p:ph type="ftr" sz="quarter" idx="11"/>
          </p:nvPr>
        </p:nvSpPr>
        <p:spPr>
          <a:xfrm>
            <a:off x="1981200" y="6356350"/>
            <a:ext cx="4422648" cy="365760"/>
          </a:xfrm>
        </p:spPr>
        <p:txBody>
          <a:bodyPr/>
          <a:lstStyle>
            <a:lvl1pPr>
              <a:defRPr sz="1200"/>
            </a:lvl1pPr>
          </a:lstStyle>
          <a:p>
            <a:r>
              <a:rPr lang="en-US"/>
              <a:t>Copyright  2018 by McGraw-Hill Education.  All rights reserved.</a:t>
            </a:r>
            <a:endParaRPr lang="en-US" dirty="0"/>
          </a:p>
        </p:txBody>
      </p:sp>
      <p:sp>
        <p:nvSpPr>
          <p:cNvPr id="9" name="Slide Number Placeholder 8"/>
          <p:cNvSpPr>
            <a:spLocks noGrp="1"/>
          </p:cNvSpPr>
          <p:nvPr>
            <p:ph type="sldNum" sz="quarter" idx="12"/>
          </p:nvPr>
        </p:nvSpPr>
        <p:spPr/>
        <p:txBody>
          <a:bodyPr/>
          <a:lstStyle/>
          <a:p>
            <a:r>
              <a:rPr lang="en-US" dirty="0"/>
              <a:t>6-</a:t>
            </a:r>
            <a:fld id="{A68F1C3D-7991-4430-8FD2-6BE0AA8A1311}" type="slidenum">
              <a:rPr lang="en-US" smtClean="0"/>
              <a:pPr/>
              <a:t>‹#›</a:t>
            </a:fld>
            <a:endParaRPr lang="en-US" dirty="0"/>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4" name="Footer Placeholder 3"/>
          <p:cNvSpPr>
            <a:spLocks noGrp="1"/>
          </p:cNvSpPr>
          <p:nvPr>
            <p:ph type="ftr" sz="quarter" idx="11"/>
          </p:nvPr>
        </p:nvSpPr>
        <p:spPr/>
        <p:txBody>
          <a:bodyPr/>
          <a:lstStyle/>
          <a:p>
            <a:r>
              <a:rPr lang="en-US"/>
              <a:t>Copyright  2018 by McGraw-Hill Education.  All rights reserved.</a:t>
            </a:r>
            <a:endParaRPr lang="en-US" dirty="0"/>
          </a:p>
        </p:txBody>
      </p:sp>
      <p:sp>
        <p:nvSpPr>
          <p:cNvPr id="5" name="Slide Number Placeholder 4"/>
          <p:cNvSpPr>
            <a:spLocks noGrp="1"/>
          </p:cNvSpPr>
          <p:nvPr>
            <p:ph type="sldNum" sz="quarter" idx="12"/>
          </p:nvPr>
        </p:nvSpPr>
        <p:spPr/>
        <p:txBody>
          <a:bodyPr/>
          <a:lstStyle/>
          <a:p>
            <a:r>
              <a:rPr lang="en-US" dirty="0"/>
              <a:t>6-</a:t>
            </a:r>
            <a:fld id="{A68F1C3D-7991-4430-8FD2-6BE0AA8A1311}" type="slidenum">
              <a:rPr lang="en-US" smtClean="0"/>
              <a:pPr/>
              <a:t>‹#›</a:t>
            </a:fld>
            <a:endParaRPr lang="en-US" dirty="0"/>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1828800" y="6356350"/>
            <a:ext cx="4575048" cy="365760"/>
          </a:xfrm>
        </p:spPr>
        <p:txBody>
          <a:bodyPr/>
          <a:lstStyle>
            <a:lvl1pPr>
              <a:defRPr sz="1200"/>
            </a:lvl1pPr>
          </a:lstStyle>
          <a:p>
            <a:r>
              <a:rPr lang="en-US"/>
              <a:t>Copyright  2018 by McGraw-Hill Education.  All rights reserved.</a:t>
            </a:r>
            <a:endParaRPr lang="en-US" dirty="0"/>
          </a:p>
        </p:txBody>
      </p:sp>
      <p:sp>
        <p:nvSpPr>
          <p:cNvPr id="4" name="Slide Number Placeholder 3"/>
          <p:cNvSpPr>
            <a:spLocks noGrp="1"/>
          </p:cNvSpPr>
          <p:nvPr>
            <p:ph type="sldNum" sz="quarter" idx="12"/>
          </p:nvPr>
        </p:nvSpPr>
        <p:spPr/>
        <p:txBody>
          <a:bodyPr/>
          <a:lstStyle/>
          <a:p>
            <a:r>
              <a:rPr lang="en-US" dirty="0"/>
              <a:t>6-</a:t>
            </a:r>
            <a:fld id="{A68F1C3D-7991-4430-8FD2-6BE0AA8A1311}" type="slidenum">
              <a:rPr lang="en-US" smtClean="0"/>
              <a:pPr/>
              <a:t>‹#›</a:t>
            </a:fld>
            <a:endParaRPr lang="en-US" dirty="0"/>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a:t>Click to edit Master title style</a:t>
            </a:r>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a:t>Copyright  2018 by McGraw-Hill Education.  All rights reserved.</a:t>
            </a:r>
            <a:endParaRPr lang="en-US" dirty="0"/>
          </a:p>
        </p:txBody>
      </p:sp>
      <p:sp>
        <p:nvSpPr>
          <p:cNvPr id="7" name="Slide Number Placeholder 6"/>
          <p:cNvSpPr>
            <a:spLocks noGrp="1"/>
          </p:cNvSpPr>
          <p:nvPr>
            <p:ph type="sldNum" sz="quarter" idx="12"/>
          </p:nvPr>
        </p:nvSpPr>
        <p:spPr/>
        <p:txBody>
          <a:bodyPr/>
          <a:lstStyle/>
          <a:p>
            <a:fld id="{A68F1C3D-7991-4430-8FD2-6BE0AA8A1311}" type="slidenum">
              <a:rPr lang="en-US" smtClean="0"/>
              <a:t>‹#›</a:t>
            </a:fld>
            <a:endParaRPr lang="en-US" dirty="0"/>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a:t>Click to edit Master title style</a:t>
            </a:r>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a:t>Copyright  2018 by McGraw-Hill Education.  All rights reserved.</a:t>
            </a:r>
            <a:endParaRPr lang="en-US" dirty="0"/>
          </a:p>
        </p:txBody>
      </p:sp>
      <p:sp>
        <p:nvSpPr>
          <p:cNvPr id="7" name="Slide Number Placeholder 6"/>
          <p:cNvSpPr>
            <a:spLocks noGrp="1"/>
          </p:cNvSpPr>
          <p:nvPr>
            <p:ph type="sldNum" sz="quarter" idx="12"/>
          </p:nvPr>
        </p:nvSpPr>
        <p:spPr/>
        <p:txBody>
          <a:bodyPr/>
          <a:lstStyle/>
          <a:p>
            <a:fld id="{A68F1C3D-7991-4430-8FD2-6BE0AA8A1311}" type="slidenum">
              <a:rPr lang="en-US" smtClean="0"/>
              <a:t>‹#›</a:t>
            </a:fld>
            <a:endParaRPr lang="en-US" dirty="0"/>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a:t>Click to edit Master title style</a:t>
            </a:r>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endParaRPr lang="en-US" dirty="0"/>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r>
              <a:rPr lang="en-US"/>
              <a:t>Copyright  2018 by McGraw-Hill Education.  All rights reserved.</a:t>
            </a:r>
            <a:endParaRPr lang="en-US" dirty="0"/>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A68F1C3D-7991-4430-8FD2-6BE0AA8A1311}" type="slidenum">
              <a:rPr lang="en-US" smtClean="0"/>
              <a:t>‹#›</a:t>
            </a:fld>
            <a:endParaRPr lang="en-US" dirty="0"/>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dt="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6.xml"/><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2.xml"/><Relationship Id="rId7" Type="http://schemas.openxmlformats.org/officeDocument/2006/relationships/image" Target="../media/image11.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0.wmf"/><Relationship Id="rId4" Type="http://schemas.openxmlformats.org/officeDocument/2006/relationships/oleObject" Target="../embeddings/oleObject1.bin"/></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0.png"/><Relationship Id="rId2" Type="http://schemas.openxmlformats.org/officeDocument/2006/relationships/notesSlide" Target="../notesSlides/notesSlide15.xml"/><Relationship Id="rId1" Type="http://schemas.openxmlformats.org/officeDocument/2006/relationships/slideLayout" Target="../slideLayouts/slideLayout6.xml"/><Relationship Id="rId5" Type="http://schemas.openxmlformats.org/officeDocument/2006/relationships/image" Target="../media/image13.png"/><Relationship Id="rId4" Type="http://schemas.openxmlformats.org/officeDocument/2006/relationships/image" Target="../media/image9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30.png"/></Relationships>
</file>

<file path=ppt/slides/_rels/slide2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1.xml"/><Relationship Id="rId1" Type="http://schemas.openxmlformats.org/officeDocument/2006/relationships/slideLayout" Target="../slideLayouts/slideLayout2.xml"/><Relationship Id="rId5" Type="http://schemas.openxmlformats.org/officeDocument/2006/relationships/image" Target="../media/image18.png"/><Relationship Id="rId4" Type="http://schemas.openxmlformats.org/officeDocument/2006/relationships/image" Target="../media/image20.pn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Discrete Probability Distributions</a:t>
            </a:r>
          </a:p>
        </p:txBody>
      </p:sp>
      <p:sp>
        <p:nvSpPr>
          <p:cNvPr id="3" name="Subtitle 2"/>
          <p:cNvSpPr>
            <a:spLocks noGrp="1"/>
          </p:cNvSpPr>
          <p:nvPr>
            <p:ph type="subTitle" idx="1"/>
          </p:nvPr>
        </p:nvSpPr>
        <p:spPr/>
        <p:txBody>
          <a:bodyPr/>
          <a:lstStyle/>
          <a:p>
            <a:r>
              <a:rPr lang="en-US" dirty="0"/>
              <a:t>Chapter 6</a:t>
            </a:r>
          </a:p>
        </p:txBody>
      </p:sp>
      <p:sp>
        <p:nvSpPr>
          <p:cNvPr id="5" name="Footer Placeholder 4"/>
          <p:cNvSpPr>
            <a:spLocks noGrp="1"/>
          </p:cNvSpPr>
          <p:nvPr>
            <p:ph type="ftr" sz="quarter" idx="11"/>
          </p:nvPr>
        </p:nvSpPr>
        <p:spPr/>
        <p:txBody>
          <a:bodyPr/>
          <a:lstStyle/>
          <a:p>
            <a:r>
              <a:rPr lang="en-US" dirty="0"/>
              <a:t>Copyright  2018 by McGraw-Hill Education.  All rights reserved.</a:t>
            </a:r>
          </a:p>
        </p:txBody>
      </p:sp>
      <p:sp>
        <p:nvSpPr>
          <p:cNvPr id="4" name="Slide Number Placeholder 3"/>
          <p:cNvSpPr>
            <a:spLocks noGrp="1"/>
          </p:cNvSpPr>
          <p:nvPr>
            <p:ph type="sldNum" sz="quarter" idx="12"/>
          </p:nvPr>
        </p:nvSpPr>
        <p:spPr/>
        <p:txBody>
          <a:bodyPr/>
          <a:lstStyle/>
          <a:p>
            <a:r>
              <a:rPr lang="en-US"/>
              <a:t>6-</a:t>
            </a:r>
            <a:fld id="{A68F1C3D-7991-4430-8FD2-6BE0AA8A1311}" type="slidenum">
              <a:rPr lang="en-US" smtClean="0"/>
              <a:pPr/>
              <a:t>1</a:t>
            </a:fld>
            <a:endParaRPr lang="en-US" dirty="0"/>
          </a:p>
        </p:txBody>
      </p:sp>
    </p:spTree>
    <p:extLst>
      <p:ext uri="{BB962C8B-B14F-4D97-AF65-F5344CB8AC3E}">
        <p14:creationId xmlns:p14="http://schemas.microsoft.com/office/powerpoint/2010/main" val="2817794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 Types of Random Variables</a:t>
            </a:r>
          </a:p>
        </p:txBody>
      </p:sp>
      <p:sp>
        <p:nvSpPr>
          <p:cNvPr id="3" name="Footer Placeholder 2"/>
          <p:cNvSpPr>
            <a:spLocks noGrp="1"/>
          </p:cNvSpPr>
          <p:nvPr>
            <p:ph type="ftr" sz="quarter" idx="11"/>
          </p:nvPr>
        </p:nvSpPr>
        <p:spPr/>
        <p:txBody>
          <a:bodyPr/>
          <a:lstStyle/>
          <a:p>
            <a:r>
              <a:rPr lang="en-US"/>
              <a:t>Copyright  2018 by McGraw-Hill Education.  All rights reserved.</a:t>
            </a:r>
            <a:endParaRPr lang="en-US" dirty="0"/>
          </a:p>
        </p:txBody>
      </p:sp>
      <p:sp>
        <p:nvSpPr>
          <p:cNvPr id="4" name="Content Placeholder 3"/>
          <p:cNvSpPr>
            <a:spLocks noGrp="1"/>
          </p:cNvSpPr>
          <p:nvPr>
            <p:ph sz="quarter" idx="1"/>
          </p:nvPr>
        </p:nvSpPr>
        <p:spPr/>
        <p:txBody>
          <a:bodyPr>
            <a:normAutofit/>
          </a:bodyPr>
          <a:lstStyle/>
          <a:p>
            <a:r>
              <a:rPr lang="en-US" dirty="0"/>
              <a:t>One type of random variable is the discrete random variable</a:t>
            </a:r>
          </a:p>
          <a:p>
            <a:r>
              <a:rPr lang="en-US" dirty="0"/>
              <a:t>Discrete variables are usually the result of counting</a:t>
            </a:r>
          </a:p>
          <a:p>
            <a:endParaRPr lang="en-US" dirty="0"/>
          </a:p>
          <a:p>
            <a:endParaRPr lang="en-US" dirty="0"/>
          </a:p>
          <a:p>
            <a:pPr marL="0" indent="0">
              <a:buNone/>
            </a:pPr>
            <a:r>
              <a:rPr lang="en-US" dirty="0"/>
              <a:t>Examples</a:t>
            </a:r>
          </a:p>
          <a:p>
            <a:r>
              <a:rPr lang="en-US" dirty="0"/>
              <a:t>Tossing a coin three times and counting the number of heads</a:t>
            </a:r>
          </a:p>
          <a:p>
            <a:r>
              <a:rPr lang="en-US" dirty="0"/>
              <a:t>A bank counting the number of credit cards carried by a group of customers</a:t>
            </a:r>
          </a:p>
        </p:txBody>
      </p:sp>
      <p:sp>
        <p:nvSpPr>
          <p:cNvPr id="6" name="TextBox 5"/>
          <p:cNvSpPr txBox="1"/>
          <p:nvPr/>
        </p:nvSpPr>
        <p:spPr>
          <a:xfrm>
            <a:off x="838200" y="2743200"/>
            <a:ext cx="7467600" cy="707886"/>
          </a:xfrm>
          <a:prstGeom prst="rect">
            <a:avLst/>
          </a:prstGeom>
          <a:solidFill>
            <a:srgbClr val="CCFF99"/>
          </a:solidFill>
          <a:ln>
            <a:solidFill>
              <a:srgbClr val="00B050"/>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00B050"/>
                </a:solidFill>
              </a:rPr>
              <a:t>DISCRETE RANDOM VARIABLE</a:t>
            </a:r>
            <a:r>
              <a:rPr lang="en-US" sz="2000" dirty="0"/>
              <a:t>  A random variable that can assume only certain clearly separated values.</a:t>
            </a:r>
          </a:p>
        </p:txBody>
      </p:sp>
      <p:sp>
        <p:nvSpPr>
          <p:cNvPr id="5" name="Slide Number Placeholder 4"/>
          <p:cNvSpPr>
            <a:spLocks noGrp="1"/>
          </p:cNvSpPr>
          <p:nvPr>
            <p:ph type="sldNum" sz="quarter" idx="12"/>
          </p:nvPr>
        </p:nvSpPr>
        <p:spPr/>
        <p:txBody>
          <a:bodyPr/>
          <a:lstStyle/>
          <a:p>
            <a:r>
              <a:rPr lang="en-US"/>
              <a:t>6-</a:t>
            </a:r>
            <a:fld id="{F38DF745-7D3F-47F4-83A3-874385CFAA69}" type="slidenum">
              <a:rPr lang="en-US" smtClean="0"/>
              <a:pPr/>
              <a:t>10</a:t>
            </a:fld>
            <a:endParaRPr lang="en-US" dirty="0"/>
          </a:p>
        </p:txBody>
      </p:sp>
    </p:spTree>
    <p:extLst>
      <p:ext uri="{BB962C8B-B14F-4D97-AF65-F5344CB8AC3E}">
        <p14:creationId xmlns:p14="http://schemas.microsoft.com/office/powerpoint/2010/main" val="39598107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Discrete Random Variable</a:t>
            </a:r>
          </a:p>
        </p:txBody>
      </p:sp>
      <p:sp>
        <p:nvSpPr>
          <p:cNvPr id="3" name="Footer Placeholder 2"/>
          <p:cNvSpPr>
            <a:spLocks noGrp="1"/>
          </p:cNvSpPr>
          <p:nvPr>
            <p:ph type="ftr" sz="quarter" idx="11"/>
          </p:nvPr>
        </p:nvSpPr>
        <p:spPr/>
        <p:txBody>
          <a:bodyPr/>
          <a:lstStyle/>
          <a:p>
            <a:r>
              <a:rPr lang="en-US"/>
              <a:t>Copyright  2018 by McGraw-Hill Education.  All rights reserved.</a:t>
            </a:r>
            <a:endParaRPr lang="en-US" dirty="0"/>
          </a:p>
        </p:txBody>
      </p:sp>
      <p:sp>
        <p:nvSpPr>
          <p:cNvPr id="6" name="Content Placeholder 5"/>
          <p:cNvSpPr>
            <a:spLocks noGrp="1"/>
          </p:cNvSpPr>
          <p:nvPr>
            <p:ph sz="quarter" idx="1"/>
          </p:nvPr>
        </p:nvSpPr>
        <p:spPr/>
        <p:txBody>
          <a:bodyPr/>
          <a:lstStyle/>
          <a:p>
            <a:r>
              <a:rPr lang="en-US" dirty="0"/>
              <a:t>For example, the Bank of the Carolinas counts the number of credit cards carried by a group of customers</a:t>
            </a:r>
          </a:p>
          <a:p>
            <a:r>
              <a:rPr lang="en-US" dirty="0"/>
              <a:t>The number of cards carried is the discrete random variable</a:t>
            </a:r>
          </a:p>
        </p:txBody>
      </p:sp>
      <p:graphicFrame>
        <p:nvGraphicFramePr>
          <p:cNvPr id="5" name="Table 4"/>
          <p:cNvGraphicFramePr>
            <a:graphicFrameLocks noGrp="1"/>
          </p:cNvGraphicFramePr>
          <p:nvPr>
            <p:extLst>
              <p:ext uri="{D42A27DB-BD31-4B8C-83A1-F6EECF244321}">
                <p14:modId xmlns:p14="http://schemas.microsoft.com/office/powerpoint/2010/main" val="165919935"/>
              </p:ext>
            </p:extLst>
          </p:nvPr>
        </p:nvGraphicFramePr>
        <p:xfrm>
          <a:off x="1676400" y="3271520"/>
          <a:ext cx="5720080" cy="2595880"/>
        </p:xfrm>
        <a:graphic>
          <a:graphicData uri="http://schemas.openxmlformats.org/drawingml/2006/table">
            <a:tbl>
              <a:tblPr>
                <a:tableStyleId>{5C22544A-7EE6-4342-B048-85BDC9FD1C3A}</a:tableStyleId>
              </a:tblPr>
              <a:tblGrid>
                <a:gridCol w="3048000">
                  <a:extLst>
                    <a:ext uri="{9D8B030D-6E8A-4147-A177-3AD203B41FA5}">
                      <a16:colId xmlns:a16="http://schemas.microsoft.com/office/drawing/2014/main" xmlns="" val="20000"/>
                    </a:ext>
                  </a:extLst>
                </a:gridCol>
                <a:gridCol w="640080">
                  <a:extLst>
                    <a:ext uri="{9D8B030D-6E8A-4147-A177-3AD203B41FA5}">
                      <a16:colId xmlns:a16="http://schemas.microsoft.com/office/drawing/2014/main" xmlns="" val="20001"/>
                    </a:ext>
                  </a:extLst>
                </a:gridCol>
                <a:gridCol w="1016000">
                  <a:extLst>
                    <a:ext uri="{9D8B030D-6E8A-4147-A177-3AD203B41FA5}">
                      <a16:colId xmlns:a16="http://schemas.microsoft.com/office/drawing/2014/main" xmlns="" val="20002"/>
                    </a:ext>
                  </a:extLst>
                </a:gridCol>
                <a:gridCol w="1016000">
                  <a:extLst>
                    <a:ext uri="{9D8B030D-6E8A-4147-A177-3AD203B41FA5}">
                      <a16:colId xmlns:a16="http://schemas.microsoft.com/office/drawing/2014/main" xmlns="" val="20003"/>
                    </a:ext>
                  </a:extLst>
                </a:gridCol>
              </a:tblGrid>
              <a:tr h="370840">
                <a:tc>
                  <a:txBody>
                    <a:bodyPr/>
                    <a:lstStyle/>
                    <a:p>
                      <a:pPr algn="ctr"/>
                      <a:r>
                        <a:rPr lang="en-US" dirty="0"/>
                        <a:t>Number of Credit Cards</a:t>
                      </a:r>
                    </a:p>
                  </a:txBody>
                  <a:tcPr>
                    <a:solidFill>
                      <a:schemeClr val="accent6">
                        <a:lumMod val="20000"/>
                        <a:lumOff val="80000"/>
                      </a:schemeClr>
                    </a:solidFill>
                  </a:tcPr>
                </a:tc>
                <a:tc gridSpan="3">
                  <a:txBody>
                    <a:bodyPr/>
                    <a:lstStyle/>
                    <a:p>
                      <a:pPr algn="ctr"/>
                      <a:r>
                        <a:rPr lang="en-US" dirty="0"/>
                        <a:t>Relative</a:t>
                      </a:r>
                      <a:r>
                        <a:rPr lang="en-US" baseline="0" dirty="0"/>
                        <a:t> Frequency</a:t>
                      </a:r>
                      <a:endParaRPr lang="en-US" dirty="0"/>
                    </a:p>
                  </a:txBody>
                  <a:tcPr>
                    <a:solidFill>
                      <a:schemeClr val="accent6">
                        <a:lumMod val="20000"/>
                        <a:lumOff val="80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0"/>
                  </a:ext>
                </a:extLst>
              </a:tr>
              <a:tr h="370840">
                <a:tc>
                  <a:txBody>
                    <a:bodyPr/>
                    <a:lstStyle/>
                    <a:p>
                      <a:pPr algn="ctr"/>
                      <a:r>
                        <a:rPr lang="en-US" dirty="0"/>
                        <a:t>0</a:t>
                      </a:r>
                    </a:p>
                  </a:txBody>
                  <a:tcPr>
                    <a:solidFill>
                      <a:schemeClr val="accent6">
                        <a:lumMod val="20000"/>
                        <a:lumOff val="80000"/>
                      </a:schemeClr>
                    </a:solidFill>
                  </a:tcPr>
                </a:tc>
                <a:tc>
                  <a:txBody>
                    <a:bodyPr/>
                    <a:lstStyle/>
                    <a:p>
                      <a:endParaRPr lang="en-US" dirty="0"/>
                    </a:p>
                  </a:txBody>
                  <a:tcPr>
                    <a:solidFill>
                      <a:schemeClr val="accent6">
                        <a:lumMod val="20000"/>
                        <a:lumOff val="80000"/>
                      </a:schemeClr>
                    </a:solidFill>
                  </a:tcPr>
                </a:tc>
                <a:tc>
                  <a:txBody>
                    <a:bodyPr/>
                    <a:lstStyle/>
                    <a:p>
                      <a:pPr algn="r"/>
                      <a:r>
                        <a:rPr lang="en-US" dirty="0"/>
                        <a:t>.03</a:t>
                      </a:r>
                    </a:p>
                  </a:txBody>
                  <a:tcPr>
                    <a:solidFill>
                      <a:schemeClr val="accent6">
                        <a:lumMod val="20000"/>
                        <a:lumOff val="80000"/>
                      </a:schemeClr>
                    </a:solidFill>
                  </a:tcPr>
                </a:tc>
                <a:tc>
                  <a:txBody>
                    <a:bodyPr/>
                    <a:lstStyle/>
                    <a:p>
                      <a:endParaRPr lang="en-US" dirty="0"/>
                    </a:p>
                  </a:txBody>
                  <a:tcPr>
                    <a:solidFill>
                      <a:schemeClr val="accent6">
                        <a:lumMod val="20000"/>
                        <a:lumOff val="80000"/>
                      </a:schemeClr>
                    </a:solidFill>
                  </a:tcPr>
                </a:tc>
                <a:extLst>
                  <a:ext uri="{0D108BD9-81ED-4DB2-BD59-A6C34878D82A}">
                    <a16:rowId xmlns:a16="http://schemas.microsoft.com/office/drawing/2014/main" xmlns="" val="10001"/>
                  </a:ext>
                </a:extLst>
              </a:tr>
              <a:tr h="370840">
                <a:tc>
                  <a:txBody>
                    <a:bodyPr/>
                    <a:lstStyle/>
                    <a:p>
                      <a:pPr algn="ctr"/>
                      <a:r>
                        <a:rPr lang="en-US" dirty="0"/>
                        <a:t>1</a:t>
                      </a:r>
                    </a:p>
                  </a:txBody>
                  <a:tcPr>
                    <a:solidFill>
                      <a:schemeClr val="accent6">
                        <a:lumMod val="20000"/>
                        <a:lumOff val="80000"/>
                      </a:schemeClr>
                    </a:solidFill>
                  </a:tcPr>
                </a:tc>
                <a:tc>
                  <a:txBody>
                    <a:bodyPr/>
                    <a:lstStyle/>
                    <a:p>
                      <a:endParaRPr lang="en-US" dirty="0"/>
                    </a:p>
                  </a:txBody>
                  <a:tcPr>
                    <a:solidFill>
                      <a:schemeClr val="accent6">
                        <a:lumMod val="20000"/>
                        <a:lumOff val="80000"/>
                      </a:schemeClr>
                    </a:solidFill>
                  </a:tcPr>
                </a:tc>
                <a:tc>
                  <a:txBody>
                    <a:bodyPr/>
                    <a:lstStyle/>
                    <a:p>
                      <a:pPr algn="r"/>
                      <a:r>
                        <a:rPr lang="en-US" dirty="0"/>
                        <a:t>.10</a:t>
                      </a:r>
                    </a:p>
                  </a:txBody>
                  <a:tcPr>
                    <a:solidFill>
                      <a:schemeClr val="accent6">
                        <a:lumMod val="20000"/>
                        <a:lumOff val="80000"/>
                      </a:schemeClr>
                    </a:solidFill>
                  </a:tcPr>
                </a:tc>
                <a:tc>
                  <a:txBody>
                    <a:bodyPr/>
                    <a:lstStyle/>
                    <a:p>
                      <a:endParaRPr lang="en-US" dirty="0"/>
                    </a:p>
                  </a:txBody>
                  <a:tcPr>
                    <a:solidFill>
                      <a:schemeClr val="accent6">
                        <a:lumMod val="20000"/>
                        <a:lumOff val="80000"/>
                      </a:schemeClr>
                    </a:solidFill>
                  </a:tcPr>
                </a:tc>
                <a:extLst>
                  <a:ext uri="{0D108BD9-81ED-4DB2-BD59-A6C34878D82A}">
                    <a16:rowId xmlns:a16="http://schemas.microsoft.com/office/drawing/2014/main" xmlns="" val="10002"/>
                  </a:ext>
                </a:extLst>
              </a:tr>
              <a:tr h="370840">
                <a:tc>
                  <a:txBody>
                    <a:bodyPr/>
                    <a:lstStyle/>
                    <a:p>
                      <a:pPr algn="ctr"/>
                      <a:r>
                        <a:rPr lang="en-US" dirty="0"/>
                        <a:t>2</a:t>
                      </a:r>
                    </a:p>
                  </a:txBody>
                  <a:tcPr>
                    <a:solidFill>
                      <a:schemeClr val="accent6">
                        <a:lumMod val="20000"/>
                        <a:lumOff val="80000"/>
                      </a:schemeClr>
                    </a:solidFill>
                  </a:tcPr>
                </a:tc>
                <a:tc>
                  <a:txBody>
                    <a:bodyPr/>
                    <a:lstStyle/>
                    <a:p>
                      <a:endParaRPr lang="en-US" dirty="0"/>
                    </a:p>
                  </a:txBody>
                  <a:tcPr>
                    <a:solidFill>
                      <a:schemeClr val="accent6">
                        <a:lumMod val="20000"/>
                        <a:lumOff val="80000"/>
                      </a:schemeClr>
                    </a:solidFill>
                  </a:tcPr>
                </a:tc>
                <a:tc>
                  <a:txBody>
                    <a:bodyPr/>
                    <a:lstStyle/>
                    <a:p>
                      <a:pPr algn="r"/>
                      <a:r>
                        <a:rPr lang="en-US" dirty="0"/>
                        <a:t>.18</a:t>
                      </a:r>
                    </a:p>
                  </a:txBody>
                  <a:tcPr>
                    <a:solidFill>
                      <a:schemeClr val="accent6">
                        <a:lumMod val="20000"/>
                        <a:lumOff val="80000"/>
                      </a:schemeClr>
                    </a:solidFill>
                  </a:tcPr>
                </a:tc>
                <a:tc>
                  <a:txBody>
                    <a:bodyPr/>
                    <a:lstStyle/>
                    <a:p>
                      <a:endParaRPr lang="en-US" dirty="0"/>
                    </a:p>
                  </a:txBody>
                  <a:tcPr>
                    <a:solidFill>
                      <a:schemeClr val="accent6">
                        <a:lumMod val="20000"/>
                        <a:lumOff val="80000"/>
                      </a:schemeClr>
                    </a:solidFill>
                  </a:tcPr>
                </a:tc>
                <a:extLst>
                  <a:ext uri="{0D108BD9-81ED-4DB2-BD59-A6C34878D82A}">
                    <a16:rowId xmlns:a16="http://schemas.microsoft.com/office/drawing/2014/main" xmlns="" val="10003"/>
                  </a:ext>
                </a:extLst>
              </a:tr>
              <a:tr h="370840">
                <a:tc>
                  <a:txBody>
                    <a:bodyPr/>
                    <a:lstStyle/>
                    <a:p>
                      <a:pPr algn="ctr"/>
                      <a:r>
                        <a:rPr lang="en-US" dirty="0"/>
                        <a:t>3</a:t>
                      </a:r>
                    </a:p>
                  </a:txBody>
                  <a:tcPr>
                    <a:solidFill>
                      <a:schemeClr val="accent6">
                        <a:lumMod val="20000"/>
                        <a:lumOff val="80000"/>
                      </a:schemeClr>
                    </a:solidFill>
                  </a:tcPr>
                </a:tc>
                <a:tc>
                  <a:txBody>
                    <a:bodyPr/>
                    <a:lstStyle/>
                    <a:p>
                      <a:endParaRPr lang="en-US" dirty="0"/>
                    </a:p>
                  </a:txBody>
                  <a:tcPr>
                    <a:solidFill>
                      <a:schemeClr val="accent6">
                        <a:lumMod val="20000"/>
                        <a:lumOff val="80000"/>
                      </a:schemeClr>
                    </a:solidFill>
                  </a:tcPr>
                </a:tc>
                <a:tc>
                  <a:txBody>
                    <a:bodyPr/>
                    <a:lstStyle/>
                    <a:p>
                      <a:pPr algn="r"/>
                      <a:r>
                        <a:rPr lang="en-US" dirty="0"/>
                        <a:t>.21</a:t>
                      </a:r>
                    </a:p>
                  </a:txBody>
                  <a:tcPr>
                    <a:solidFill>
                      <a:schemeClr val="accent6">
                        <a:lumMod val="20000"/>
                        <a:lumOff val="80000"/>
                      </a:schemeClr>
                    </a:solidFill>
                  </a:tcPr>
                </a:tc>
                <a:tc>
                  <a:txBody>
                    <a:bodyPr/>
                    <a:lstStyle/>
                    <a:p>
                      <a:endParaRPr lang="en-US" dirty="0"/>
                    </a:p>
                  </a:txBody>
                  <a:tcPr>
                    <a:solidFill>
                      <a:schemeClr val="accent6">
                        <a:lumMod val="20000"/>
                        <a:lumOff val="80000"/>
                      </a:schemeClr>
                    </a:solidFill>
                  </a:tcPr>
                </a:tc>
                <a:extLst>
                  <a:ext uri="{0D108BD9-81ED-4DB2-BD59-A6C34878D82A}">
                    <a16:rowId xmlns:a16="http://schemas.microsoft.com/office/drawing/2014/main" xmlns="" val="10004"/>
                  </a:ext>
                </a:extLst>
              </a:tr>
              <a:tr h="370840">
                <a:tc>
                  <a:txBody>
                    <a:bodyPr/>
                    <a:lstStyle/>
                    <a:p>
                      <a:pPr algn="ctr"/>
                      <a:r>
                        <a:rPr lang="en-US" dirty="0"/>
                        <a:t>4 or more</a:t>
                      </a:r>
                    </a:p>
                  </a:txBody>
                  <a:tcPr>
                    <a:solidFill>
                      <a:schemeClr val="accent6">
                        <a:lumMod val="20000"/>
                        <a:lumOff val="80000"/>
                      </a:schemeClr>
                    </a:solidFill>
                  </a:tcPr>
                </a:tc>
                <a:tc>
                  <a:txBody>
                    <a:bodyPr/>
                    <a:lstStyle/>
                    <a:p>
                      <a:endParaRPr lang="en-US" dirty="0"/>
                    </a:p>
                  </a:txBody>
                  <a:tcPr>
                    <a:solidFill>
                      <a:schemeClr val="accent6">
                        <a:lumMod val="20000"/>
                        <a:lumOff val="80000"/>
                      </a:schemeClr>
                    </a:solidFill>
                  </a:tcPr>
                </a:tc>
                <a:tc>
                  <a:txBody>
                    <a:bodyPr/>
                    <a:lstStyle/>
                    <a:p>
                      <a:pPr algn="r"/>
                      <a:r>
                        <a:rPr lang="en-US" dirty="0"/>
                        <a:t>.48</a:t>
                      </a:r>
                    </a:p>
                  </a:txBody>
                  <a:tcPr>
                    <a:solidFill>
                      <a:schemeClr val="accent6">
                        <a:lumMod val="20000"/>
                        <a:lumOff val="80000"/>
                      </a:schemeClr>
                    </a:solidFill>
                  </a:tcPr>
                </a:tc>
                <a:tc>
                  <a:txBody>
                    <a:bodyPr/>
                    <a:lstStyle/>
                    <a:p>
                      <a:endParaRPr lang="en-US" dirty="0"/>
                    </a:p>
                  </a:txBody>
                  <a:tcPr>
                    <a:solidFill>
                      <a:schemeClr val="accent6">
                        <a:lumMod val="20000"/>
                        <a:lumOff val="80000"/>
                      </a:schemeClr>
                    </a:solidFill>
                  </a:tcPr>
                </a:tc>
                <a:extLst>
                  <a:ext uri="{0D108BD9-81ED-4DB2-BD59-A6C34878D82A}">
                    <a16:rowId xmlns:a16="http://schemas.microsoft.com/office/drawing/2014/main" xmlns="" val="10005"/>
                  </a:ext>
                </a:extLst>
              </a:tr>
              <a:tr h="370840">
                <a:tc>
                  <a:txBody>
                    <a:bodyPr/>
                    <a:lstStyle/>
                    <a:p>
                      <a:pPr algn="ctr"/>
                      <a:r>
                        <a:rPr lang="en-US" dirty="0"/>
                        <a:t>Total</a:t>
                      </a:r>
                    </a:p>
                  </a:txBody>
                  <a:tcPr>
                    <a:solidFill>
                      <a:schemeClr val="accent6">
                        <a:lumMod val="20000"/>
                        <a:lumOff val="80000"/>
                      </a:schemeClr>
                    </a:solidFill>
                  </a:tcPr>
                </a:tc>
                <a:tc>
                  <a:txBody>
                    <a:bodyPr/>
                    <a:lstStyle/>
                    <a:p>
                      <a:endParaRPr lang="en-US" dirty="0"/>
                    </a:p>
                  </a:txBody>
                  <a:tcPr>
                    <a:solidFill>
                      <a:schemeClr val="accent6">
                        <a:lumMod val="20000"/>
                        <a:lumOff val="80000"/>
                      </a:schemeClr>
                    </a:solidFill>
                  </a:tcPr>
                </a:tc>
                <a:tc>
                  <a:txBody>
                    <a:bodyPr/>
                    <a:lstStyle/>
                    <a:p>
                      <a:pPr algn="r"/>
                      <a:r>
                        <a:rPr lang="en-US" dirty="0"/>
                        <a:t>1.00</a:t>
                      </a:r>
                    </a:p>
                  </a:txBody>
                  <a:tcPr>
                    <a:solidFill>
                      <a:schemeClr val="accent6">
                        <a:lumMod val="20000"/>
                        <a:lumOff val="80000"/>
                      </a:schemeClr>
                    </a:solidFill>
                  </a:tcPr>
                </a:tc>
                <a:tc>
                  <a:txBody>
                    <a:bodyPr/>
                    <a:lstStyle/>
                    <a:p>
                      <a:endParaRPr lang="en-US" dirty="0"/>
                    </a:p>
                  </a:txBody>
                  <a:tcPr>
                    <a:solidFill>
                      <a:schemeClr val="accent6">
                        <a:lumMod val="20000"/>
                        <a:lumOff val="80000"/>
                      </a:schemeClr>
                    </a:solidFill>
                  </a:tcPr>
                </a:tc>
                <a:extLst>
                  <a:ext uri="{0D108BD9-81ED-4DB2-BD59-A6C34878D82A}">
                    <a16:rowId xmlns:a16="http://schemas.microsoft.com/office/drawing/2014/main" xmlns="" val="10006"/>
                  </a:ext>
                </a:extLst>
              </a:tr>
            </a:tbl>
          </a:graphicData>
        </a:graphic>
      </p:graphicFrame>
      <p:sp>
        <p:nvSpPr>
          <p:cNvPr id="4" name="Slide Number Placeholder 3"/>
          <p:cNvSpPr>
            <a:spLocks noGrp="1"/>
          </p:cNvSpPr>
          <p:nvPr>
            <p:ph type="sldNum" sz="quarter" idx="12"/>
          </p:nvPr>
        </p:nvSpPr>
        <p:spPr/>
        <p:txBody>
          <a:bodyPr/>
          <a:lstStyle/>
          <a:p>
            <a:r>
              <a:rPr lang="en-US"/>
              <a:t>6-</a:t>
            </a:r>
            <a:fld id="{F38DF745-7D3F-47F4-83A3-874385CFAA69}" type="slidenum">
              <a:rPr lang="en-US" smtClean="0"/>
              <a:pPr/>
              <a:t>11</a:t>
            </a:fld>
            <a:endParaRPr lang="en-US" dirty="0"/>
          </a:p>
        </p:txBody>
      </p:sp>
    </p:spTree>
    <p:extLst>
      <p:ext uri="{BB962C8B-B14F-4D97-AF65-F5344CB8AC3E}">
        <p14:creationId xmlns:p14="http://schemas.microsoft.com/office/powerpoint/2010/main" val="15817205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Continuous Random Variables</a:t>
            </a:r>
          </a:p>
        </p:txBody>
      </p:sp>
      <p:sp>
        <p:nvSpPr>
          <p:cNvPr id="3" name="Footer Placeholder 2"/>
          <p:cNvSpPr>
            <a:spLocks noGrp="1"/>
          </p:cNvSpPr>
          <p:nvPr>
            <p:ph type="ftr" sz="quarter" idx="11"/>
          </p:nvPr>
        </p:nvSpPr>
        <p:spPr/>
        <p:txBody>
          <a:bodyPr/>
          <a:lstStyle/>
          <a:p>
            <a:r>
              <a:rPr lang="en-US"/>
              <a:t>Copyright  2018 by McGraw-Hill Education.  All rights reserved.</a:t>
            </a:r>
            <a:endParaRPr lang="en-US" dirty="0"/>
          </a:p>
        </p:txBody>
      </p:sp>
      <p:sp>
        <p:nvSpPr>
          <p:cNvPr id="4" name="Content Placeholder 3"/>
          <p:cNvSpPr>
            <a:spLocks noGrp="1"/>
          </p:cNvSpPr>
          <p:nvPr>
            <p:ph sz="quarter" idx="1"/>
          </p:nvPr>
        </p:nvSpPr>
        <p:spPr/>
        <p:txBody>
          <a:bodyPr>
            <a:normAutofit/>
          </a:bodyPr>
          <a:lstStyle/>
          <a:p>
            <a:r>
              <a:rPr lang="en-US" dirty="0"/>
              <a:t>Continuous random </a:t>
            </a:r>
            <a:r>
              <a:rPr lang="en-US" dirty="0">
                <a:solidFill>
                  <a:srgbClr val="FF0000"/>
                </a:solidFill>
              </a:rPr>
              <a:t>variables can assume an infinite number of values within a given range</a:t>
            </a:r>
          </a:p>
          <a:p>
            <a:r>
              <a:rPr lang="en-US" dirty="0"/>
              <a:t>Continuous variables are usually the result of </a:t>
            </a:r>
            <a:r>
              <a:rPr lang="en-US" dirty="0">
                <a:solidFill>
                  <a:srgbClr val="FF0000"/>
                </a:solidFill>
              </a:rPr>
              <a:t>measuring</a:t>
            </a:r>
          </a:p>
          <a:p>
            <a:pPr marL="0" indent="0">
              <a:buNone/>
            </a:pPr>
            <a:r>
              <a:rPr lang="en-US" dirty="0"/>
              <a:t>Examples</a:t>
            </a:r>
          </a:p>
          <a:p>
            <a:r>
              <a:rPr lang="en-US" dirty="0"/>
              <a:t>The time </a:t>
            </a:r>
            <a:r>
              <a:rPr lang="en-US" dirty="0" smtClean="0"/>
              <a:t>between departure </a:t>
            </a:r>
            <a:r>
              <a:rPr lang="en-US" dirty="0"/>
              <a:t>flights </a:t>
            </a:r>
            <a:r>
              <a:rPr lang="en-US" dirty="0" smtClean="0"/>
              <a:t>from KAIA are 0.23 minutes, 0.30 m, 15.8 m, </a:t>
            </a:r>
            <a:r>
              <a:rPr lang="en-US" dirty="0"/>
              <a:t>and so on</a:t>
            </a:r>
          </a:p>
          <a:p>
            <a:r>
              <a:rPr lang="en-US" dirty="0"/>
              <a:t>Tire pressure, </a:t>
            </a:r>
            <a:r>
              <a:rPr lang="en-US" dirty="0" smtClean="0"/>
              <a:t>measured in (psi</a:t>
            </a:r>
            <a:r>
              <a:rPr lang="en-US" dirty="0"/>
              <a:t>), for a </a:t>
            </a:r>
            <a:r>
              <a:rPr lang="en-US" dirty="0" smtClean="0"/>
              <a:t>car might </a:t>
            </a:r>
            <a:r>
              <a:rPr lang="en-US" dirty="0"/>
              <a:t>be 32.78 psi, 31.62 psi, 33.07 psi, and so on. In other words, </a:t>
            </a:r>
            <a:r>
              <a:rPr lang="en-US" dirty="0" smtClean="0">
                <a:solidFill>
                  <a:srgbClr val="FF0000"/>
                </a:solidFill>
              </a:rPr>
              <a:t>any values </a:t>
            </a:r>
            <a:r>
              <a:rPr lang="en-US" dirty="0">
                <a:solidFill>
                  <a:srgbClr val="FF0000"/>
                </a:solidFill>
              </a:rPr>
              <a:t>between 28 and 35 could reasonably occur</a:t>
            </a:r>
            <a:r>
              <a:rPr lang="en-US" dirty="0"/>
              <a:t>. The random variable is </a:t>
            </a:r>
            <a:r>
              <a:rPr lang="en-US" dirty="0" smtClean="0"/>
              <a:t>the tire </a:t>
            </a:r>
            <a:r>
              <a:rPr lang="en-US" dirty="0"/>
              <a:t>pressure.</a:t>
            </a:r>
          </a:p>
        </p:txBody>
      </p:sp>
      <p:sp>
        <p:nvSpPr>
          <p:cNvPr id="5" name="Slide Number Placeholder 4"/>
          <p:cNvSpPr>
            <a:spLocks noGrp="1"/>
          </p:cNvSpPr>
          <p:nvPr>
            <p:ph type="sldNum" sz="quarter" idx="12"/>
          </p:nvPr>
        </p:nvSpPr>
        <p:spPr/>
        <p:txBody>
          <a:bodyPr/>
          <a:lstStyle/>
          <a:p>
            <a:r>
              <a:rPr lang="en-US"/>
              <a:t>6-</a:t>
            </a:r>
            <a:fld id="{F38DF745-7D3F-47F4-83A3-874385CFAA69}" type="slidenum">
              <a:rPr lang="en-US" smtClean="0"/>
              <a:pPr/>
              <a:t>12</a:t>
            </a:fld>
            <a:endParaRPr lang="en-US" dirty="0"/>
          </a:p>
        </p:txBody>
      </p:sp>
    </p:spTree>
    <p:extLst>
      <p:ext uri="{BB962C8B-B14F-4D97-AF65-F5344CB8AC3E}">
        <p14:creationId xmlns:p14="http://schemas.microsoft.com/office/powerpoint/2010/main" val="23309720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Mean and Variance of a </a:t>
            </a:r>
            <a:r>
              <a:rPr lang="en-US" dirty="0" smtClean="0"/>
              <a:t>Discrete Probability </a:t>
            </a:r>
            <a:r>
              <a:rPr lang="en-US" dirty="0"/>
              <a:t>Distribution</a:t>
            </a:r>
          </a:p>
        </p:txBody>
      </p:sp>
      <p:sp>
        <p:nvSpPr>
          <p:cNvPr id="3" name="Footer Placeholder 2"/>
          <p:cNvSpPr>
            <a:spLocks noGrp="1"/>
          </p:cNvSpPr>
          <p:nvPr>
            <p:ph type="ftr" sz="quarter" idx="11"/>
          </p:nvPr>
        </p:nvSpPr>
        <p:spPr/>
        <p:txBody>
          <a:bodyPr/>
          <a:lstStyle/>
          <a:p>
            <a:r>
              <a:rPr lang="en-US"/>
              <a:t>Copyright  2018 by McGraw-Hill Education.  All rights reserved.</a:t>
            </a:r>
            <a:endParaRPr lang="en-US" dirty="0"/>
          </a:p>
        </p:txBody>
      </p:sp>
      <p:sp>
        <p:nvSpPr>
          <p:cNvPr id="4" name="Content Placeholder 3"/>
          <p:cNvSpPr>
            <a:spLocks noGrp="1"/>
          </p:cNvSpPr>
          <p:nvPr>
            <p:ph sz="quarter" idx="1"/>
          </p:nvPr>
        </p:nvSpPr>
        <p:spPr/>
        <p:txBody>
          <a:bodyPr>
            <a:normAutofit lnSpcReduction="10000"/>
          </a:bodyPr>
          <a:lstStyle/>
          <a:p>
            <a:r>
              <a:rPr lang="en-US" dirty="0"/>
              <a:t>The mean is a typical value used to represent the central location of the </a:t>
            </a:r>
            <a:r>
              <a:rPr lang="en-US" dirty="0" smtClean="0"/>
              <a:t>probability dist. (data)</a:t>
            </a:r>
            <a:endParaRPr lang="en-US" dirty="0"/>
          </a:p>
          <a:p>
            <a:r>
              <a:rPr lang="en-US" dirty="0"/>
              <a:t>The mean is also referred to as the </a:t>
            </a:r>
            <a:r>
              <a:rPr lang="en-US" dirty="0">
                <a:solidFill>
                  <a:srgbClr val="FF0000"/>
                </a:solidFill>
              </a:rPr>
              <a:t>expected value</a:t>
            </a:r>
          </a:p>
          <a:p>
            <a:endParaRPr lang="en-US" dirty="0"/>
          </a:p>
          <a:p>
            <a:endParaRPr lang="en-US" dirty="0"/>
          </a:p>
          <a:p>
            <a:r>
              <a:rPr lang="en-US" dirty="0"/>
              <a:t>The amount of spread (or variation) in the data is described by the </a:t>
            </a:r>
            <a:r>
              <a:rPr lang="en-US" dirty="0">
                <a:solidFill>
                  <a:srgbClr val="FF0000"/>
                </a:solidFill>
              </a:rPr>
              <a:t>variance</a:t>
            </a:r>
          </a:p>
          <a:p>
            <a:endParaRPr lang="en-US" dirty="0"/>
          </a:p>
          <a:p>
            <a:endParaRPr lang="en-US" dirty="0"/>
          </a:p>
          <a:p>
            <a:r>
              <a:rPr lang="en-US" dirty="0"/>
              <a:t>The standard deviation of the probability distribution is the positive square root of the variance</a:t>
            </a: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170" y="2590800"/>
            <a:ext cx="7925660" cy="5961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5008" y="4204421"/>
            <a:ext cx="7913984" cy="5961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Slide Number Placeholder 6"/>
          <p:cNvSpPr>
            <a:spLocks noGrp="1"/>
          </p:cNvSpPr>
          <p:nvPr>
            <p:ph type="sldNum" sz="quarter" idx="12"/>
          </p:nvPr>
        </p:nvSpPr>
        <p:spPr/>
        <p:txBody>
          <a:bodyPr/>
          <a:lstStyle/>
          <a:p>
            <a:r>
              <a:rPr lang="en-US"/>
              <a:t>6-</a:t>
            </a:r>
            <a:fld id="{F38DF745-7D3F-47F4-83A3-874385CFAA69}" type="slidenum">
              <a:rPr lang="en-US" smtClean="0"/>
              <a:pPr/>
              <a:t>13</a:t>
            </a:fld>
            <a:endParaRPr lang="en-US" dirty="0"/>
          </a:p>
        </p:txBody>
      </p:sp>
    </p:spTree>
    <p:extLst>
      <p:ext uri="{BB962C8B-B14F-4D97-AF65-F5344CB8AC3E}">
        <p14:creationId xmlns:p14="http://schemas.microsoft.com/office/powerpoint/2010/main" val="13606872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5066" y="152400"/>
            <a:ext cx="8229600" cy="762000"/>
          </a:xfrm>
        </p:spPr>
        <p:txBody>
          <a:bodyPr/>
          <a:lstStyle/>
          <a:p>
            <a:r>
              <a:rPr lang="en-US" dirty="0"/>
              <a:t>Probability Distribution </a:t>
            </a:r>
            <a:r>
              <a:rPr lang="en-US" dirty="0">
                <a:solidFill>
                  <a:srgbClr val="FF0000"/>
                </a:solidFill>
              </a:rPr>
              <a:t>Mean</a:t>
            </a:r>
            <a:r>
              <a:rPr lang="en-US" dirty="0"/>
              <a:t> Example</a:t>
            </a:r>
          </a:p>
        </p:txBody>
      </p:sp>
      <p:sp>
        <p:nvSpPr>
          <p:cNvPr id="3" name="Footer Placeholder 2"/>
          <p:cNvSpPr>
            <a:spLocks noGrp="1"/>
          </p:cNvSpPr>
          <p:nvPr>
            <p:ph type="ftr" sz="quarter" idx="11"/>
          </p:nvPr>
        </p:nvSpPr>
        <p:spPr/>
        <p:txBody>
          <a:bodyPr/>
          <a:lstStyle/>
          <a:p>
            <a:r>
              <a:rPr lang="en-US"/>
              <a:t>Copyright  2018 by McGraw-Hill Education.  All rights reserved.</a:t>
            </a:r>
            <a:endParaRPr lang="en-US" dirty="0"/>
          </a:p>
        </p:txBody>
      </p:sp>
      <p:sp>
        <p:nvSpPr>
          <p:cNvPr id="4" name="TextBox 3"/>
          <p:cNvSpPr txBox="1"/>
          <p:nvPr/>
        </p:nvSpPr>
        <p:spPr>
          <a:xfrm>
            <a:off x="457200" y="1473047"/>
            <a:ext cx="2895600" cy="2031325"/>
          </a:xfrm>
          <a:prstGeom prst="rect">
            <a:avLst/>
          </a:prstGeom>
          <a:noFill/>
        </p:spPr>
        <p:txBody>
          <a:bodyPr wrap="square" rtlCol="0">
            <a:spAutoFit/>
          </a:bodyPr>
          <a:lstStyle/>
          <a:p>
            <a:r>
              <a:rPr lang="en-US" dirty="0"/>
              <a:t>John Ragsdale sells new cars for Pelican Ford. John usually sells the most cars on Saturday. He has developed a probability distribution for the number of cars he expects to sell on Saturday.</a:t>
            </a:r>
          </a:p>
        </p:txBody>
      </p:sp>
      <p:pic>
        <p:nvPicPr>
          <p:cNvPr id="5"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2585" t="-2612" r="3246" b="2612"/>
          <a:stretch/>
        </p:blipFill>
        <p:spPr bwMode="auto">
          <a:xfrm>
            <a:off x="316483" y="3810000"/>
            <a:ext cx="2926080" cy="24628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3"/>
          <p:cNvPicPr>
            <a:picLocks noChangeAspect="1" noChangeArrowheads="1"/>
          </p:cNvPicPr>
          <p:nvPr/>
        </p:nvPicPr>
        <p:blipFill rotWithShape="1">
          <a:blip r:embed="rId4">
            <a:clrChange>
              <a:clrFrom>
                <a:srgbClr val="EBF7FE"/>
              </a:clrFrom>
              <a:clrTo>
                <a:srgbClr val="EBF7FE">
                  <a:alpha val="0"/>
                </a:srgbClr>
              </a:clrTo>
            </a:clrChange>
            <a:extLst>
              <a:ext uri="{28A0092B-C50C-407E-A947-70E740481C1C}">
                <a14:useLocalDpi xmlns:a14="http://schemas.microsoft.com/office/drawing/2010/main" val="0"/>
              </a:ext>
            </a:extLst>
          </a:blip>
          <a:srcRect l="26242" t="14473" r="5152" b="-3856"/>
          <a:stretch/>
        </p:blipFill>
        <p:spPr bwMode="auto">
          <a:xfrm>
            <a:off x="4419600" y="3907068"/>
            <a:ext cx="4138712" cy="24597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4358640" y="1996439"/>
            <a:ext cx="3749040" cy="1477328"/>
          </a:xfrm>
          <a:prstGeom prst="rect">
            <a:avLst/>
          </a:prstGeom>
          <a:noFill/>
        </p:spPr>
        <p:txBody>
          <a:bodyPr wrap="square" rtlCol="0">
            <a:spAutoFit/>
          </a:bodyPr>
          <a:lstStyle/>
          <a:p>
            <a:endParaRPr lang="en-US" dirty="0"/>
          </a:p>
          <a:p>
            <a:pPr marL="342900" indent="-342900">
              <a:buFont typeface="+mj-lt"/>
              <a:buAutoNum type="arabicPeriod"/>
            </a:pPr>
            <a:r>
              <a:rPr lang="en-US" dirty="0"/>
              <a:t>What type of distribution is this?</a:t>
            </a:r>
          </a:p>
          <a:p>
            <a:pPr marL="342900" indent="-342900">
              <a:buFont typeface="+mj-lt"/>
              <a:buAutoNum type="arabicPeriod"/>
            </a:pPr>
            <a:r>
              <a:rPr lang="en-US" dirty="0"/>
              <a:t>How many cars does John expect         to sell on a typical Saturday?</a:t>
            </a:r>
          </a:p>
          <a:p>
            <a:pPr marL="342900" indent="-342900">
              <a:buFont typeface="+mj-lt"/>
              <a:buAutoNum type="arabicPeriod"/>
            </a:pPr>
            <a:r>
              <a:rPr lang="en-US" dirty="0"/>
              <a:t>What is the variance?</a:t>
            </a:r>
          </a:p>
        </p:txBody>
      </p:sp>
      <p:sp>
        <p:nvSpPr>
          <p:cNvPr id="8" name="Slide Number Placeholder 7"/>
          <p:cNvSpPr>
            <a:spLocks noGrp="1"/>
          </p:cNvSpPr>
          <p:nvPr>
            <p:ph type="sldNum" sz="quarter" idx="12"/>
          </p:nvPr>
        </p:nvSpPr>
        <p:spPr/>
        <p:txBody>
          <a:bodyPr/>
          <a:lstStyle/>
          <a:p>
            <a:r>
              <a:rPr lang="en-US"/>
              <a:t>6-</a:t>
            </a:r>
            <a:fld id="{A68F1C3D-7991-4430-8FD2-6BE0AA8A1311}" type="slidenum">
              <a:rPr lang="en-US" smtClean="0"/>
              <a:pPr/>
              <a:t>14</a:t>
            </a:fld>
            <a:endParaRPr lang="en-US" dirty="0"/>
          </a:p>
        </p:txBody>
      </p:sp>
    </p:spTree>
    <p:extLst>
      <p:ext uri="{BB962C8B-B14F-4D97-AF65-F5344CB8AC3E}">
        <p14:creationId xmlns:p14="http://schemas.microsoft.com/office/powerpoint/2010/main" val="2162709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Probability Distribution </a:t>
            </a:r>
            <a:r>
              <a:rPr lang="en-US" dirty="0">
                <a:solidFill>
                  <a:srgbClr val="FF0000"/>
                </a:solidFill>
              </a:rPr>
              <a:t>Variance</a:t>
            </a:r>
            <a:r>
              <a:rPr lang="en-US" dirty="0"/>
              <a:t> Example</a:t>
            </a:r>
          </a:p>
        </p:txBody>
      </p:sp>
      <p:sp>
        <p:nvSpPr>
          <p:cNvPr id="3" name="Footer Placeholder 2"/>
          <p:cNvSpPr>
            <a:spLocks noGrp="1"/>
          </p:cNvSpPr>
          <p:nvPr>
            <p:ph type="ftr" sz="quarter" idx="11"/>
          </p:nvPr>
        </p:nvSpPr>
        <p:spPr/>
        <p:txBody>
          <a:bodyPr/>
          <a:lstStyle/>
          <a:p>
            <a:r>
              <a:rPr lang="en-US"/>
              <a:t>Copyright  2018 by McGraw-Hill Education.  All rights reserved.</a:t>
            </a:r>
            <a:endParaRPr lang="en-US" dirty="0"/>
          </a:p>
        </p:txBody>
      </p:sp>
      <p:sp>
        <p:nvSpPr>
          <p:cNvPr id="5" name="Content Placeholder 4"/>
          <p:cNvSpPr>
            <a:spLocks noGrp="1"/>
          </p:cNvSpPr>
          <p:nvPr>
            <p:ph sz="quarter" idx="1"/>
          </p:nvPr>
        </p:nvSpPr>
        <p:spPr/>
        <p:txBody>
          <a:bodyPr/>
          <a:lstStyle/>
          <a:p>
            <a:r>
              <a:rPr lang="en-US" dirty="0"/>
              <a:t>The computational steps for variance</a:t>
            </a:r>
          </a:p>
          <a:p>
            <a:r>
              <a:rPr lang="en-US" dirty="0"/>
              <a:t>Subtract the mean from each value of x and square</a:t>
            </a:r>
          </a:p>
          <a:p>
            <a:r>
              <a:rPr lang="en-US" dirty="0"/>
              <a:t>Multiply each squared difference by its probability</a:t>
            </a:r>
          </a:p>
          <a:p>
            <a:r>
              <a:rPr lang="en-US" dirty="0"/>
              <a:t>Sum the resulting products to arrive at the variance</a:t>
            </a:r>
          </a:p>
        </p:txBody>
      </p:sp>
      <p:pic>
        <p:nvPicPr>
          <p:cNvPr id="4" name="Picture 9" descr="0615"/>
          <p:cNvPicPr>
            <a:picLocks noChangeAspect="1" noChangeArrowheads="1"/>
          </p:cNvPicPr>
          <p:nvPr/>
        </p:nvPicPr>
        <p:blipFill>
          <a:blip r:embed="rId3" cstate="print"/>
          <a:srcRect/>
          <a:stretch>
            <a:fillRect/>
          </a:stretch>
        </p:blipFill>
        <p:spPr bwMode="auto">
          <a:xfrm>
            <a:off x="728663" y="3276600"/>
            <a:ext cx="7686675" cy="2733675"/>
          </a:xfrm>
          <a:prstGeom prst="rect">
            <a:avLst/>
          </a:prstGeom>
          <a:noFill/>
          <a:ln w="9525">
            <a:noFill/>
            <a:miter lim="800000"/>
            <a:headEnd/>
            <a:tailEnd/>
          </a:ln>
        </p:spPr>
      </p:pic>
      <p:sp>
        <p:nvSpPr>
          <p:cNvPr id="6" name="Slide Number Placeholder 5"/>
          <p:cNvSpPr>
            <a:spLocks noGrp="1"/>
          </p:cNvSpPr>
          <p:nvPr>
            <p:ph type="sldNum" sz="quarter" idx="12"/>
          </p:nvPr>
        </p:nvSpPr>
        <p:spPr/>
        <p:txBody>
          <a:bodyPr/>
          <a:lstStyle/>
          <a:p>
            <a:r>
              <a:rPr lang="en-US"/>
              <a:t>6-</a:t>
            </a:r>
            <a:fld id="{F38DF745-7D3F-47F4-83A3-874385CFAA69}" type="slidenum">
              <a:rPr lang="en-US" smtClean="0"/>
              <a:pPr/>
              <a:t>15</a:t>
            </a:fld>
            <a:endParaRPr lang="en-US" dirty="0"/>
          </a:p>
        </p:txBody>
      </p:sp>
    </p:spTree>
    <p:extLst>
      <p:ext uri="{BB962C8B-B14F-4D97-AF65-F5344CB8AC3E}">
        <p14:creationId xmlns:p14="http://schemas.microsoft.com/office/powerpoint/2010/main" val="31990610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Probability Distribution Variance Example</a:t>
            </a:r>
          </a:p>
        </p:txBody>
      </p:sp>
      <p:sp>
        <p:nvSpPr>
          <p:cNvPr id="3" name="Footer Placeholder 2"/>
          <p:cNvSpPr>
            <a:spLocks noGrp="1"/>
          </p:cNvSpPr>
          <p:nvPr>
            <p:ph type="ftr" sz="quarter" idx="11"/>
          </p:nvPr>
        </p:nvSpPr>
        <p:spPr/>
        <p:txBody>
          <a:bodyPr/>
          <a:lstStyle/>
          <a:p>
            <a:r>
              <a:rPr lang="en-US"/>
              <a:t>Copyright  2018 by McGraw-Hill Education.  All rights reserved.</a:t>
            </a:r>
            <a:endParaRPr lang="en-US" dirty="0"/>
          </a:p>
        </p:txBody>
      </p:sp>
      <p:sp>
        <p:nvSpPr>
          <p:cNvPr id="5" name="Content Placeholder 4"/>
          <p:cNvSpPr>
            <a:spLocks noGrp="1"/>
          </p:cNvSpPr>
          <p:nvPr>
            <p:ph sz="quarter" idx="1"/>
          </p:nvPr>
        </p:nvSpPr>
        <p:spPr/>
        <p:txBody>
          <a:bodyPr/>
          <a:lstStyle/>
          <a:p>
            <a:r>
              <a:rPr lang="en-US" dirty="0" smtClean="0"/>
              <a:t>Shortcut Formula</a:t>
            </a:r>
            <a:endParaRPr lang="en-US" dirty="0"/>
          </a:p>
        </p:txBody>
      </p:sp>
      <p:sp>
        <p:nvSpPr>
          <p:cNvPr id="6" name="Slide Number Placeholder 5"/>
          <p:cNvSpPr>
            <a:spLocks noGrp="1"/>
          </p:cNvSpPr>
          <p:nvPr>
            <p:ph type="sldNum" sz="quarter" idx="12"/>
          </p:nvPr>
        </p:nvSpPr>
        <p:spPr/>
        <p:txBody>
          <a:bodyPr/>
          <a:lstStyle/>
          <a:p>
            <a:r>
              <a:rPr lang="en-US"/>
              <a:t>6-</a:t>
            </a:r>
            <a:fld id="{F38DF745-7D3F-47F4-83A3-874385CFAA69}" type="slidenum">
              <a:rPr lang="en-US" smtClean="0"/>
              <a:pPr/>
              <a:t>16</a:t>
            </a:fld>
            <a:endParaRPr lang="en-US" dirty="0"/>
          </a:p>
        </p:txBody>
      </p:sp>
      <p:sp>
        <p:nvSpPr>
          <p:cNvPr id="7"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8" name="Object 7"/>
          <p:cNvGraphicFramePr>
            <a:graphicFrameLocks noChangeAspect="1"/>
          </p:cNvGraphicFramePr>
          <p:nvPr>
            <p:extLst>
              <p:ext uri="{D42A27DB-BD31-4B8C-83A1-F6EECF244321}">
                <p14:modId xmlns:p14="http://schemas.microsoft.com/office/powerpoint/2010/main" val="1032852880"/>
              </p:ext>
            </p:extLst>
          </p:nvPr>
        </p:nvGraphicFramePr>
        <p:xfrm>
          <a:off x="2514601" y="2133600"/>
          <a:ext cx="3276600" cy="627712"/>
        </p:xfrm>
        <a:graphic>
          <a:graphicData uri="http://schemas.openxmlformats.org/presentationml/2006/ole">
            <mc:AlternateContent xmlns:mc="http://schemas.openxmlformats.org/markup-compatibility/2006">
              <mc:Choice xmlns:v="urn:schemas-microsoft-com:vml" Requires="v">
                <p:oleObj spid="_x0000_s1059" name="Equation" r:id="rId4" imgW="1307880" imgH="253800" progId="Equation.DSMT4">
                  <p:embed/>
                </p:oleObj>
              </mc:Choice>
              <mc:Fallback>
                <p:oleObj name="Equation" r:id="rId4" imgW="1307880" imgH="253800" progId="Equation.DSMT4">
                  <p:embed/>
                  <p:pic>
                    <p:nvPicPr>
                      <p:cNvPr id="0" name="Object 1"/>
                      <p:cNvPicPr>
                        <a:picLocks noChangeAspect="1" noChangeArrowheads="1"/>
                      </p:cNvPicPr>
                      <p:nvPr/>
                    </p:nvPicPr>
                    <p:blipFill>
                      <a:blip r:embed="rId5"/>
                      <a:srcRect/>
                      <a:stretch>
                        <a:fillRect/>
                      </a:stretch>
                    </p:blipFill>
                    <p:spPr bwMode="auto">
                      <a:xfrm>
                        <a:off x="2514601" y="2133600"/>
                        <a:ext cx="3276600" cy="627712"/>
                      </a:xfrm>
                      <a:prstGeom prst="rect">
                        <a:avLst/>
                      </a:prstGeom>
                      <a:noFill/>
                    </p:spPr>
                  </p:pic>
                </p:oleObj>
              </mc:Fallback>
            </mc:AlternateContent>
          </a:graphicData>
        </a:graphic>
      </p:graphicFrame>
      <p:sp>
        <p:nvSpPr>
          <p:cNvPr id="9" name="Rectangle 3"/>
          <p:cNvSpPr>
            <a:spLocks noChangeArrowheads="1"/>
          </p:cNvSpPr>
          <p:nvPr/>
        </p:nvSpPr>
        <p:spPr bwMode="auto">
          <a:xfrm>
            <a:off x="0" y="2508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0" name="Object 9"/>
          <p:cNvGraphicFramePr>
            <a:graphicFrameLocks noChangeAspect="1"/>
          </p:cNvGraphicFramePr>
          <p:nvPr>
            <p:extLst>
              <p:ext uri="{D42A27DB-BD31-4B8C-83A1-F6EECF244321}">
                <p14:modId xmlns:p14="http://schemas.microsoft.com/office/powerpoint/2010/main" val="1577236388"/>
              </p:ext>
            </p:extLst>
          </p:nvPr>
        </p:nvGraphicFramePr>
        <p:xfrm>
          <a:off x="381000" y="3581400"/>
          <a:ext cx="7348801" cy="952500"/>
        </p:xfrm>
        <a:graphic>
          <a:graphicData uri="http://schemas.openxmlformats.org/presentationml/2006/ole">
            <mc:AlternateContent xmlns:mc="http://schemas.openxmlformats.org/markup-compatibility/2006">
              <mc:Choice xmlns:v="urn:schemas-microsoft-com:vml" Requires="v">
                <p:oleObj spid="_x0000_s1060" name="Equation" r:id="rId6" imgW="3466800" imgH="457200" progId="Equation.DSMT4">
                  <p:embed/>
                </p:oleObj>
              </mc:Choice>
              <mc:Fallback>
                <p:oleObj name="Equation" r:id="rId6" imgW="3466800" imgH="457200" progId="Equation.DSMT4">
                  <p:embed/>
                  <p:pic>
                    <p:nvPicPr>
                      <p:cNvPr id="0" name="Object 7"/>
                      <p:cNvPicPr>
                        <a:picLocks noChangeAspect="1" noChangeArrowheads="1"/>
                      </p:cNvPicPr>
                      <p:nvPr/>
                    </p:nvPicPr>
                    <p:blipFill>
                      <a:blip r:embed="rId7"/>
                      <a:srcRect/>
                      <a:stretch>
                        <a:fillRect/>
                      </a:stretch>
                    </p:blipFill>
                    <p:spPr bwMode="auto">
                      <a:xfrm>
                        <a:off x="381000" y="3581400"/>
                        <a:ext cx="7348801" cy="952500"/>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733660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Binomial Distribution</a:t>
            </a:r>
          </a:p>
        </p:txBody>
      </p:sp>
      <p:sp>
        <p:nvSpPr>
          <p:cNvPr id="3" name="Footer Placeholder 2"/>
          <p:cNvSpPr>
            <a:spLocks noGrp="1"/>
          </p:cNvSpPr>
          <p:nvPr>
            <p:ph type="ftr" sz="quarter" idx="11"/>
          </p:nvPr>
        </p:nvSpPr>
        <p:spPr/>
        <p:txBody>
          <a:bodyPr/>
          <a:lstStyle/>
          <a:p>
            <a:r>
              <a:rPr lang="en-US"/>
              <a:t>Copyright  2018 by McGraw-Hill Education.  All rights reserved.</a:t>
            </a:r>
            <a:endParaRPr lang="en-US" dirty="0"/>
          </a:p>
        </p:txBody>
      </p:sp>
      <p:sp>
        <p:nvSpPr>
          <p:cNvPr id="7" name="Content Placeholder 6"/>
          <p:cNvSpPr>
            <a:spLocks noGrp="1"/>
          </p:cNvSpPr>
          <p:nvPr>
            <p:ph sz="quarter" idx="1"/>
          </p:nvPr>
        </p:nvSpPr>
        <p:spPr>
          <a:xfrm>
            <a:off x="457200" y="1219200"/>
            <a:ext cx="8458200" cy="4937760"/>
          </a:xfrm>
        </p:spPr>
        <p:txBody>
          <a:bodyPr>
            <a:normAutofit/>
          </a:bodyPr>
          <a:lstStyle/>
          <a:p>
            <a:r>
              <a:rPr lang="en-US" dirty="0"/>
              <a:t>There are </a:t>
            </a:r>
            <a:r>
              <a:rPr lang="en-US" dirty="0">
                <a:solidFill>
                  <a:srgbClr val="FF0000"/>
                </a:solidFill>
              </a:rPr>
              <a:t>four</a:t>
            </a:r>
            <a:r>
              <a:rPr lang="en-US" dirty="0"/>
              <a:t> requirements of a binomial probability distribution</a:t>
            </a:r>
          </a:p>
          <a:p>
            <a:pPr marL="788670" lvl="1" indent="-514350">
              <a:buFont typeface="+mj-lt"/>
              <a:buAutoNum type="arabicPeriod"/>
            </a:pPr>
            <a:r>
              <a:rPr lang="en-US" dirty="0"/>
              <a:t>There are only </a:t>
            </a:r>
            <a:r>
              <a:rPr lang="en-US" dirty="0">
                <a:solidFill>
                  <a:srgbClr val="FF0000"/>
                </a:solidFill>
              </a:rPr>
              <a:t>two</a:t>
            </a:r>
            <a:r>
              <a:rPr lang="en-US" dirty="0"/>
              <a:t> possible outcomes and the outcomes are mutually exclusive, as either a success or a failure</a:t>
            </a:r>
          </a:p>
          <a:p>
            <a:pPr marL="788670" lvl="1" indent="-514350">
              <a:buFont typeface="+mj-lt"/>
              <a:buAutoNum type="arabicPeriod"/>
            </a:pPr>
            <a:r>
              <a:rPr lang="en-US" dirty="0"/>
              <a:t>The number of trials is </a:t>
            </a:r>
            <a:r>
              <a:rPr lang="en-US" dirty="0">
                <a:solidFill>
                  <a:srgbClr val="FF0000"/>
                </a:solidFill>
              </a:rPr>
              <a:t>fixed</a:t>
            </a:r>
            <a:r>
              <a:rPr lang="en-US" dirty="0"/>
              <a:t> and known</a:t>
            </a:r>
          </a:p>
          <a:p>
            <a:pPr marL="788670" lvl="1" indent="-514350">
              <a:buFont typeface="+mj-lt"/>
              <a:buAutoNum type="arabicPeriod"/>
            </a:pPr>
            <a:r>
              <a:rPr lang="en-US" dirty="0"/>
              <a:t>The probability of a success is the </a:t>
            </a:r>
            <a:r>
              <a:rPr lang="en-US" dirty="0">
                <a:solidFill>
                  <a:srgbClr val="FF0000"/>
                </a:solidFill>
              </a:rPr>
              <a:t>same</a:t>
            </a:r>
            <a:r>
              <a:rPr lang="en-US" dirty="0"/>
              <a:t> for each trial</a:t>
            </a:r>
          </a:p>
          <a:p>
            <a:pPr marL="788670" lvl="1" indent="-514350">
              <a:buFont typeface="+mj-lt"/>
              <a:buAutoNum type="arabicPeriod"/>
            </a:pPr>
            <a:r>
              <a:rPr lang="en-US" dirty="0"/>
              <a:t>Each trial is </a:t>
            </a:r>
            <a:r>
              <a:rPr lang="en-US" dirty="0">
                <a:solidFill>
                  <a:srgbClr val="FF0000"/>
                </a:solidFill>
              </a:rPr>
              <a:t>independent</a:t>
            </a:r>
            <a:r>
              <a:rPr lang="en-US" dirty="0"/>
              <a:t> of any other trial</a:t>
            </a:r>
          </a:p>
          <a:p>
            <a:pPr marL="274320" lvl="1" indent="0">
              <a:buNone/>
            </a:pPr>
            <a:endParaRPr lang="en-US" sz="1200" dirty="0"/>
          </a:p>
          <a:p>
            <a:r>
              <a:rPr lang="en-US" dirty="0"/>
              <a:t>Example</a:t>
            </a:r>
          </a:p>
          <a:p>
            <a:r>
              <a:rPr lang="en-US" dirty="0"/>
              <a:t> A young family has two children, both boys. The probability of the third birth being a boy is still .50. The gender of the third child is independent of the gender of the other two.</a:t>
            </a:r>
          </a:p>
        </p:txBody>
      </p:sp>
      <p:sp>
        <p:nvSpPr>
          <p:cNvPr id="4" name="Slide Number Placeholder 3"/>
          <p:cNvSpPr>
            <a:spLocks noGrp="1"/>
          </p:cNvSpPr>
          <p:nvPr>
            <p:ph type="sldNum" sz="quarter" idx="12"/>
          </p:nvPr>
        </p:nvSpPr>
        <p:spPr/>
        <p:txBody>
          <a:bodyPr/>
          <a:lstStyle/>
          <a:p>
            <a:r>
              <a:rPr lang="en-US"/>
              <a:t>6-</a:t>
            </a:r>
            <a:fld id="{F38DF745-7D3F-47F4-83A3-874385CFAA69}" type="slidenum">
              <a:rPr lang="en-US" smtClean="0"/>
              <a:pPr/>
              <a:t>17</a:t>
            </a:fld>
            <a:endParaRPr lang="en-US" dirty="0"/>
          </a:p>
        </p:txBody>
      </p:sp>
    </p:spTree>
    <p:extLst>
      <p:ext uri="{BB962C8B-B14F-4D97-AF65-F5344CB8AC3E}">
        <p14:creationId xmlns:p14="http://schemas.microsoft.com/office/powerpoint/2010/main" val="28226666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Binomial Probability Experiment</a:t>
            </a:r>
          </a:p>
        </p:txBody>
      </p:sp>
      <p:sp>
        <p:nvSpPr>
          <p:cNvPr id="3" name="Footer Placeholder 2"/>
          <p:cNvSpPr>
            <a:spLocks noGrp="1"/>
          </p:cNvSpPr>
          <p:nvPr>
            <p:ph type="ftr" sz="quarter" idx="11"/>
          </p:nvPr>
        </p:nvSpPr>
        <p:spPr/>
        <p:txBody>
          <a:bodyPr/>
          <a:lstStyle/>
          <a:p>
            <a:r>
              <a:rPr lang="en-US"/>
              <a:t>Copyright  2018 by McGraw-Hill Education.  All rights reserved.</a:t>
            </a:r>
            <a:endParaRPr lang="en-US" dirty="0"/>
          </a:p>
        </p:txBody>
      </p:sp>
      <mc:AlternateContent xmlns:mc="http://schemas.openxmlformats.org/markup-compatibility/2006" xmlns:a14="http://schemas.microsoft.com/office/drawing/2010/main">
        <mc:Choice Requires="a14">
          <p:sp>
            <p:nvSpPr>
              <p:cNvPr id="7" name="Content Placeholder 6"/>
              <p:cNvSpPr>
                <a:spLocks noGrp="1"/>
              </p:cNvSpPr>
              <p:nvPr>
                <p:ph sz="quarter" idx="1"/>
              </p:nvPr>
            </p:nvSpPr>
            <p:spPr>
              <a:xfrm>
                <a:off x="457200" y="1219200"/>
                <a:ext cx="8458200" cy="4937760"/>
              </a:xfrm>
            </p:spPr>
            <p:txBody>
              <a:bodyPr>
                <a:normAutofit lnSpcReduction="10000"/>
              </a:bodyPr>
              <a:lstStyle/>
              <a:p>
                <a:r>
                  <a:rPr lang="en-US" dirty="0"/>
                  <a:t>Use the number of trials, </a:t>
                </a:r>
                <a:r>
                  <a:rPr lang="en-US" i="1" dirty="0"/>
                  <a:t>n</a:t>
                </a:r>
                <a:r>
                  <a:rPr lang="en-US" dirty="0"/>
                  <a:t>, and the probability of a success, </a:t>
                </a:r>
                <a14:m>
                  <m:oMath xmlns:m="http://schemas.openxmlformats.org/officeDocument/2006/math">
                    <m:r>
                      <m:rPr>
                        <m:nor/>
                      </m:rPr>
                      <a:rPr lang="en-US" i="0" smtClean="0">
                        <a:latin typeface="Cambria Math"/>
                        <a:ea typeface="Cambria Math"/>
                      </a:rPr>
                      <m:t>π</m:t>
                    </m:r>
                    <m:r>
                      <a:rPr lang="en-US" b="0" i="1" smtClean="0">
                        <a:latin typeface="Cambria Math"/>
                        <a:ea typeface="Cambria Math"/>
                      </a:rPr>
                      <m:t>,</m:t>
                    </m:r>
                  </m:oMath>
                </a14:m>
                <a:r>
                  <a:rPr lang="en-US" dirty="0"/>
                  <a:t> to compute binomial probability</a:t>
                </a:r>
              </a:p>
              <a:p>
                <a:pPr marL="0" indent="0">
                  <a:buNone/>
                </a:pPr>
                <a:endParaRPr lang="en-US" dirty="0"/>
              </a:p>
              <a:p>
                <a:endParaRPr lang="en-US" dirty="0"/>
              </a:p>
              <a:p>
                <a:pPr marL="0" indent="0">
                  <a:buNone/>
                </a:pPr>
                <a:endParaRPr lang="en-US" dirty="0"/>
              </a:p>
              <a:p>
                <a:endParaRPr lang="en-US" dirty="0"/>
              </a:p>
              <a:p>
                <a:endParaRPr lang="en-US" dirty="0"/>
              </a:p>
              <a:p>
                <a:endParaRPr lang="en-US" dirty="0"/>
              </a:p>
              <a:p>
                <a:endParaRPr lang="en-US" dirty="0"/>
              </a:p>
              <a:p>
                <a:r>
                  <a:rPr lang="en-US" dirty="0"/>
                  <a:t>Note: Do not confuse the symbol </a:t>
                </a:r>
                <a14:m>
                  <m:oMath xmlns:m="http://schemas.openxmlformats.org/officeDocument/2006/math">
                    <m:r>
                      <m:rPr>
                        <m:nor/>
                      </m:rPr>
                      <a:rPr lang="en-US">
                        <a:latin typeface="Cambria Math"/>
                        <a:ea typeface="Cambria Math"/>
                      </a:rPr>
                      <m:t>π</m:t>
                    </m:r>
                    <m:r>
                      <a:rPr lang="en-US" i="1">
                        <a:latin typeface="Cambria Math"/>
                        <a:ea typeface="Cambria Math"/>
                      </a:rPr>
                      <m:t>,</m:t>
                    </m:r>
                  </m:oMath>
                </a14:m>
                <a:r>
                  <a:rPr lang="en-US" dirty="0"/>
                  <a:t> with the mathematical constant 3.1416</a:t>
                </a:r>
              </a:p>
            </p:txBody>
          </p:sp>
        </mc:Choice>
        <mc:Fallback xmlns="">
          <p:sp>
            <p:nvSpPr>
              <p:cNvPr id="7" name="Content Placeholder 6"/>
              <p:cNvSpPr>
                <a:spLocks noGrp="1" noRot="1" noChangeAspect="1" noMove="1" noResize="1" noEditPoints="1" noAdjustHandles="1" noChangeArrowheads="1" noChangeShapeType="1" noTextEdit="1"/>
              </p:cNvSpPr>
              <p:nvPr>
                <p:ph sz="quarter" idx="1"/>
              </p:nvPr>
            </p:nvSpPr>
            <p:spPr>
              <a:xfrm>
                <a:off x="457200" y="1219200"/>
                <a:ext cx="8458200" cy="4937760"/>
              </a:xfrm>
              <a:blipFill rotWithShape="0">
                <a:blip r:embed="rId3"/>
                <a:stretch>
                  <a:fillRect l="-648" t="-1852" r="-1441"/>
                </a:stretch>
              </a:blipFill>
            </p:spPr>
            <p:txBody>
              <a:bodyPr/>
              <a:lstStyle/>
              <a:p>
                <a:r>
                  <a:rPr lang="ar-SA">
                    <a:noFill/>
                  </a:rPr>
                  <a:t> </a:t>
                </a:r>
              </a:p>
            </p:txBody>
          </p:sp>
        </mc:Fallback>
      </mc:AlternateContent>
      <p:sp>
        <p:nvSpPr>
          <p:cNvPr id="6" name="TextBox 5"/>
          <p:cNvSpPr txBox="1"/>
          <p:nvPr/>
        </p:nvSpPr>
        <p:spPr>
          <a:xfrm>
            <a:off x="1143000" y="2339876"/>
            <a:ext cx="6858000" cy="2308324"/>
          </a:xfrm>
          <a:prstGeom prst="rect">
            <a:avLst/>
          </a:prstGeom>
          <a:solidFill>
            <a:srgbClr val="CCFF99"/>
          </a:solidFill>
          <a:ln>
            <a:solidFill>
              <a:srgbClr val="00B050"/>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rgbClr val="00B050"/>
                </a:solidFill>
              </a:rPr>
              <a:t>BINOMIAL PROBABILITY EXPERIMENT</a:t>
            </a:r>
          </a:p>
          <a:p>
            <a:pPr marL="342900" indent="-342900">
              <a:buAutoNum type="arabicPeriod"/>
            </a:pPr>
            <a:r>
              <a:rPr lang="en-US" dirty="0"/>
              <a:t>An outcome on each trial of an experiment is classified into one of two mutually exclusive categories — a success or a failure.</a:t>
            </a:r>
          </a:p>
          <a:p>
            <a:pPr marL="342900" indent="-342900">
              <a:buAutoNum type="arabicPeriod"/>
            </a:pPr>
            <a:r>
              <a:rPr lang="en-US" dirty="0"/>
              <a:t>The random variable is the number of successes in a fixed number of trials.</a:t>
            </a:r>
          </a:p>
          <a:p>
            <a:pPr marL="342900" indent="-342900">
              <a:buAutoNum type="arabicPeriod"/>
            </a:pPr>
            <a:r>
              <a:rPr lang="en-US" dirty="0"/>
              <a:t>The probability of success is the same for each trial.</a:t>
            </a:r>
          </a:p>
          <a:p>
            <a:pPr marL="342900" indent="-342900">
              <a:buAutoNum type="arabicPeriod"/>
            </a:pPr>
            <a:r>
              <a:rPr lang="en-US" dirty="0"/>
              <a:t>The trials are </a:t>
            </a:r>
            <a:r>
              <a:rPr lang="en-US" dirty="0">
                <a:solidFill>
                  <a:srgbClr val="FF0000"/>
                </a:solidFill>
              </a:rPr>
              <a:t>independent</a:t>
            </a:r>
            <a:r>
              <a:rPr lang="en-US" dirty="0"/>
              <a:t>, meaning that the outcome of one trial does not affect the outcome of any other trial.</a:t>
            </a:r>
          </a:p>
        </p:txBody>
      </p:sp>
      <p:sp>
        <p:nvSpPr>
          <p:cNvPr id="4" name="Slide Number Placeholder 3"/>
          <p:cNvSpPr>
            <a:spLocks noGrp="1"/>
          </p:cNvSpPr>
          <p:nvPr>
            <p:ph type="sldNum" sz="quarter" idx="12"/>
          </p:nvPr>
        </p:nvSpPr>
        <p:spPr/>
        <p:txBody>
          <a:bodyPr/>
          <a:lstStyle/>
          <a:p>
            <a:r>
              <a:rPr lang="en-US"/>
              <a:t>6-</a:t>
            </a:r>
            <a:fld id="{F38DF745-7D3F-47F4-83A3-874385CFAA69}" type="slidenum">
              <a:rPr lang="en-US" smtClean="0"/>
              <a:pPr/>
              <a:t>18</a:t>
            </a:fld>
            <a:endParaRPr lang="en-US" dirty="0"/>
          </a:p>
        </p:txBody>
      </p:sp>
    </p:spTree>
    <p:extLst>
      <p:ext uri="{BB962C8B-B14F-4D97-AF65-F5344CB8AC3E}">
        <p14:creationId xmlns:p14="http://schemas.microsoft.com/office/powerpoint/2010/main" val="8435908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is a Binomial Probability Computed?</a:t>
            </a:r>
          </a:p>
        </p:txBody>
      </p:sp>
      <p:sp>
        <p:nvSpPr>
          <p:cNvPr id="3" name="Footer Placeholder 2"/>
          <p:cNvSpPr>
            <a:spLocks noGrp="1"/>
          </p:cNvSpPr>
          <p:nvPr>
            <p:ph type="ftr" sz="quarter" idx="11"/>
          </p:nvPr>
        </p:nvSpPr>
        <p:spPr/>
        <p:txBody>
          <a:bodyPr/>
          <a:lstStyle/>
          <a:p>
            <a:r>
              <a:rPr lang="en-US"/>
              <a:t>Copyright  2018 by McGraw-Hill Education.  All rights reserved.</a:t>
            </a:r>
            <a:endParaRPr lang="en-US" dirty="0"/>
          </a:p>
        </p:txBody>
      </p:sp>
      <p:sp>
        <p:nvSpPr>
          <p:cNvPr id="8" name="TextBox 7"/>
          <p:cNvSpPr txBox="1"/>
          <p:nvPr/>
        </p:nvSpPr>
        <p:spPr>
          <a:xfrm>
            <a:off x="858044" y="2962870"/>
            <a:ext cx="7828756" cy="646331"/>
          </a:xfrm>
          <a:prstGeom prst="rect">
            <a:avLst/>
          </a:prstGeom>
          <a:noFill/>
        </p:spPr>
        <p:txBody>
          <a:bodyPr wrap="square" rtlCol="0">
            <a:spAutoFit/>
          </a:bodyPr>
          <a:lstStyle/>
          <a:p>
            <a:r>
              <a:rPr lang="en-US" dirty="0"/>
              <a:t>There are five flights daily from </a:t>
            </a:r>
            <a:r>
              <a:rPr lang="en-US" dirty="0" smtClean="0"/>
              <a:t>Pittsburgh. </a:t>
            </a:r>
            <a:r>
              <a:rPr lang="en-US" dirty="0"/>
              <a:t>Suppose the probability that any flight arrives late is .20. </a:t>
            </a:r>
          </a:p>
        </p:txBody>
      </p:sp>
      <mc:AlternateContent xmlns:mc="http://schemas.openxmlformats.org/markup-compatibility/2006" xmlns:a14="http://schemas.microsoft.com/office/drawing/2010/main">
        <mc:Choice Requires="a14">
          <p:sp>
            <p:nvSpPr>
              <p:cNvPr id="9" name="TextBox 8"/>
              <p:cNvSpPr txBox="1"/>
              <p:nvPr/>
            </p:nvSpPr>
            <p:spPr>
              <a:xfrm>
                <a:off x="4419600" y="4029670"/>
                <a:ext cx="3200400" cy="923330"/>
              </a:xfrm>
              <a:prstGeom prst="rect">
                <a:avLst/>
              </a:prstGeom>
              <a:noFill/>
            </p:spPr>
            <p:txBody>
              <a:bodyPr wrap="square" rtlCol="0">
                <a:spAutoFit/>
              </a:bodyPr>
              <a:lstStyle/>
              <a:p>
                <a:r>
                  <a:rPr lang="en-US" dirty="0"/>
                  <a:t>P(x) = </a:t>
                </a:r>
                <a:r>
                  <a:rPr lang="en-US" baseline="-25000" dirty="0"/>
                  <a:t>n</a:t>
                </a:r>
                <a:r>
                  <a:rPr lang="en-US" dirty="0"/>
                  <a:t>C</a:t>
                </a:r>
                <a:r>
                  <a:rPr lang="en-US" baseline="-25000" dirty="0"/>
                  <a:t>r</a:t>
                </a:r>
                <a:r>
                  <a:rPr lang="en-US" dirty="0"/>
                  <a:t>(</a:t>
                </a:r>
                <a14:m>
                  <m:oMath xmlns:m="http://schemas.openxmlformats.org/officeDocument/2006/math">
                    <m:r>
                      <m:rPr>
                        <m:sty m:val="p"/>
                      </m:rPr>
                      <a:rPr lang="en-US" i="0" smtClean="0">
                        <a:latin typeface="Cambria Math"/>
                        <a:ea typeface="Cambria Math"/>
                      </a:rPr>
                      <m:t>π</m:t>
                    </m:r>
                    <m:r>
                      <a:rPr lang="en-US" b="0" i="0" smtClean="0">
                        <a:latin typeface="Cambria Math"/>
                        <a:ea typeface="Cambria Math"/>
                      </a:rPr>
                      <m:t>)</m:t>
                    </m:r>
                    <m:r>
                      <m:rPr>
                        <m:sty m:val="p"/>
                      </m:rPr>
                      <a:rPr lang="en-US" b="0" i="0" baseline="30000" smtClean="0">
                        <a:latin typeface="Cambria Math"/>
                        <a:ea typeface="Cambria Math"/>
                      </a:rPr>
                      <m:t>r</m:t>
                    </m:r>
                    <m:d>
                      <m:dPr>
                        <m:ctrlPr>
                          <a:rPr lang="en-US" b="0" i="1" smtClean="0">
                            <a:latin typeface="Cambria Math" panose="02040503050406030204" pitchFamily="18" charset="0"/>
                            <a:ea typeface="Cambria Math"/>
                          </a:rPr>
                        </m:ctrlPr>
                      </m:dPr>
                      <m:e>
                        <m:r>
                          <a:rPr lang="en-US" b="0" i="0" smtClean="0">
                            <a:latin typeface="Cambria Math"/>
                            <a:ea typeface="Cambria Math"/>
                          </a:rPr>
                          <m:t>1</m:t>
                        </m:r>
                        <m:r>
                          <a:rPr lang="en-US" b="0" i="0" smtClean="0">
                            <a:latin typeface="Cambria Math"/>
                            <a:ea typeface="Cambria Math"/>
                          </a:rPr>
                          <m:t>−</m:t>
                        </m:r>
                        <m:r>
                          <m:rPr>
                            <m:sty m:val="p"/>
                          </m:rPr>
                          <a:rPr lang="en-US" b="0" i="0" smtClean="0">
                            <a:latin typeface="Cambria Math"/>
                            <a:ea typeface="Cambria Math"/>
                          </a:rPr>
                          <m:t>π</m:t>
                        </m:r>
                      </m:e>
                    </m:d>
                    <m:r>
                      <m:rPr>
                        <m:sty m:val="p"/>
                      </m:rPr>
                      <a:rPr lang="en-US" b="0" i="0" baseline="30000" smtClean="0">
                        <a:latin typeface="Cambria Math"/>
                        <a:ea typeface="Cambria Math"/>
                      </a:rPr>
                      <m:t>n</m:t>
                    </m:r>
                    <m:r>
                      <a:rPr lang="en-US" b="0" i="0" baseline="10000" smtClean="0">
                        <a:latin typeface="Cambria Math"/>
                        <a:ea typeface="Cambria Math"/>
                      </a:rPr>
                      <m:t>−</m:t>
                    </m:r>
                    <m:r>
                      <m:rPr>
                        <m:sty m:val="p"/>
                      </m:rPr>
                      <a:rPr lang="en-US" b="0" i="0" baseline="30000" smtClean="0">
                        <a:latin typeface="Cambria Math"/>
                        <a:ea typeface="Cambria Math"/>
                      </a:rPr>
                      <m:t>r</m:t>
                    </m:r>
                  </m:oMath>
                </a14:m>
                <a:endParaRPr lang="en-US" b="0" baseline="30000" dirty="0">
                  <a:ea typeface="Cambria Math"/>
                </a:endParaRPr>
              </a:p>
              <a:p>
                <a:r>
                  <a:rPr lang="en-US" dirty="0"/>
                  <a:t>P(0) = </a:t>
                </a:r>
                <a:r>
                  <a:rPr lang="en-US" baseline="-25000" dirty="0"/>
                  <a:t>5</a:t>
                </a:r>
                <a:r>
                  <a:rPr lang="en-US" dirty="0"/>
                  <a:t>C</a:t>
                </a:r>
                <a:r>
                  <a:rPr lang="en-US" baseline="-25000" dirty="0"/>
                  <a:t>0</a:t>
                </a:r>
                <a:r>
                  <a:rPr lang="en-US" dirty="0"/>
                  <a:t>(</a:t>
                </a:r>
                <a14:m>
                  <m:oMath xmlns:m="http://schemas.openxmlformats.org/officeDocument/2006/math">
                    <m:r>
                      <a:rPr lang="en-US" dirty="0" smtClean="0">
                        <a:latin typeface="Cambria Math"/>
                        <a:ea typeface="Cambria Math"/>
                      </a:rPr>
                      <m:t>.</m:t>
                    </m:r>
                    <m:r>
                      <a:rPr lang="en-US" b="0" i="0" dirty="0" smtClean="0">
                        <a:latin typeface="Cambria Math"/>
                        <a:ea typeface="Cambria Math"/>
                      </a:rPr>
                      <m:t>20</m:t>
                    </m:r>
                    <m:r>
                      <a:rPr lang="en-US">
                        <a:latin typeface="Cambria Math"/>
                        <a:ea typeface="Cambria Math"/>
                      </a:rPr>
                      <m:t>)</m:t>
                    </m:r>
                    <m:r>
                      <a:rPr lang="en-US" b="0" i="0" baseline="30000" smtClean="0">
                        <a:latin typeface="Cambria Math"/>
                        <a:ea typeface="Cambria Math"/>
                      </a:rPr>
                      <m:t>0</m:t>
                    </m:r>
                    <m:d>
                      <m:dPr>
                        <m:ctrlPr>
                          <a:rPr lang="en-US" i="1">
                            <a:latin typeface="Cambria Math" panose="02040503050406030204" pitchFamily="18" charset="0"/>
                            <a:ea typeface="Cambria Math"/>
                          </a:rPr>
                        </m:ctrlPr>
                      </m:dPr>
                      <m:e>
                        <m:r>
                          <a:rPr lang="en-US">
                            <a:latin typeface="Cambria Math"/>
                            <a:ea typeface="Cambria Math"/>
                          </a:rPr>
                          <m:t>1</m:t>
                        </m:r>
                        <m:r>
                          <a:rPr lang="en-US">
                            <a:latin typeface="Cambria Math"/>
                            <a:ea typeface="Cambria Math"/>
                          </a:rPr>
                          <m:t>−</m:t>
                        </m:r>
                        <m:r>
                          <a:rPr lang="en-US" b="0" i="1" smtClean="0">
                            <a:latin typeface="Cambria Math"/>
                            <a:ea typeface="Cambria Math"/>
                          </a:rPr>
                          <m:t>.</m:t>
                        </m:r>
                        <m:r>
                          <a:rPr lang="en-US" b="0" i="1" smtClean="0">
                            <a:latin typeface="Cambria Math"/>
                            <a:ea typeface="Cambria Math"/>
                          </a:rPr>
                          <m:t>20</m:t>
                        </m:r>
                      </m:e>
                    </m:d>
                    <m:r>
                      <a:rPr lang="en-US" b="0" i="0" baseline="30000" smtClean="0">
                        <a:latin typeface="Cambria Math"/>
                        <a:ea typeface="Cambria Math"/>
                      </a:rPr>
                      <m:t>5</m:t>
                    </m:r>
                    <m:r>
                      <a:rPr lang="en-US" baseline="10000">
                        <a:latin typeface="Cambria Math"/>
                        <a:ea typeface="Cambria Math"/>
                      </a:rPr>
                      <m:t>−</m:t>
                    </m:r>
                    <m:r>
                      <a:rPr lang="en-US" b="0" i="0" baseline="30000" smtClean="0">
                        <a:latin typeface="Cambria Math"/>
                        <a:ea typeface="Cambria Math"/>
                      </a:rPr>
                      <m:t>0</m:t>
                    </m:r>
                  </m:oMath>
                </a14:m>
                <a:endParaRPr lang="en-US" b="0" baseline="30000" dirty="0">
                  <a:ea typeface="Cambria Math"/>
                </a:endParaRPr>
              </a:p>
              <a:p>
                <a:r>
                  <a:rPr lang="en-US" dirty="0"/>
                  <a:t>       = (1)(1)(.3277) = .3277</a:t>
                </a:r>
                <a:endParaRPr lang="en-US" baseline="30000" dirty="0"/>
              </a:p>
            </p:txBody>
          </p:sp>
        </mc:Choice>
        <mc:Fallback xmlns="">
          <p:sp>
            <p:nvSpPr>
              <p:cNvPr id="9" name="TextBox 8"/>
              <p:cNvSpPr txBox="1">
                <a:spLocks noRot="1" noChangeAspect="1" noMove="1" noResize="1" noEditPoints="1" noAdjustHandles="1" noChangeArrowheads="1" noChangeShapeType="1" noTextEdit="1"/>
              </p:cNvSpPr>
              <p:nvPr/>
            </p:nvSpPr>
            <p:spPr>
              <a:xfrm>
                <a:off x="4419600" y="4029670"/>
                <a:ext cx="3200400" cy="923330"/>
              </a:xfrm>
              <a:prstGeom prst="rect">
                <a:avLst/>
              </a:prstGeom>
              <a:blipFill rotWithShape="1">
                <a:blip r:embed="rId3"/>
                <a:stretch>
                  <a:fillRect l="-1524" t="-3289" b="-921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TextBox 9"/>
              <p:cNvSpPr txBox="1"/>
              <p:nvPr/>
            </p:nvSpPr>
            <p:spPr>
              <a:xfrm>
                <a:off x="4495800" y="5257800"/>
                <a:ext cx="3200400" cy="923330"/>
              </a:xfrm>
              <a:prstGeom prst="rect">
                <a:avLst/>
              </a:prstGeom>
              <a:noFill/>
            </p:spPr>
            <p:txBody>
              <a:bodyPr wrap="square" rtlCol="0">
                <a:spAutoFit/>
              </a:bodyPr>
              <a:lstStyle/>
              <a:p>
                <a:r>
                  <a:rPr lang="en-US" dirty="0"/>
                  <a:t>P(x) = </a:t>
                </a:r>
                <a:r>
                  <a:rPr lang="en-US" baseline="-25000" dirty="0"/>
                  <a:t>n</a:t>
                </a:r>
                <a:r>
                  <a:rPr lang="en-US" dirty="0"/>
                  <a:t>C</a:t>
                </a:r>
                <a:r>
                  <a:rPr lang="en-US" baseline="-25000" dirty="0"/>
                  <a:t>r</a:t>
                </a:r>
                <a:r>
                  <a:rPr lang="en-US" dirty="0"/>
                  <a:t>(</a:t>
                </a:r>
                <a14:m>
                  <m:oMath xmlns:m="http://schemas.openxmlformats.org/officeDocument/2006/math">
                    <m:r>
                      <m:rPr>
                        <m:sty m:val="p"/>
                      </m:rPr>
                      <a:rPr lang="en-US" i="0" smtClean="0">
                        <a:latin typeface="Cambria Math"/>
                        <a:ea typeface="Cambria Math"/>
                      </a:rPr>
                      <m:t>π</m:t>
                    </m:r>
                    <m:r>
                      <a:rPr lang="en-US" b="0" i="0" smtClean="0">
                        <a:latin typeface="Cambria Math"/>
                        <a:ea typeface="Cambria Math"/>
                      </a:rPr>
                      <m:t>)</m:t>
                    </m:r>
                    <m:r>
                      <m:rPr>
                        <m:sty m:val="p"/>
                      </m:rPr>
                      <a:rPr lang="en-US" b="0" i="0" baseline="30000" smtClean="0">
                        <a:latin typeface="Cambria Math"/>
                        <a:ea typeface="Cambria Math"/>
                      </a:rPr>
                      <m:t>r</m:t>
                    </m:r>
                    <m:d>
                      <m:dPr>
                        <m:ctrlPr>
                          <a:rPr lang="en-US" b="0" i="1" smtClean="0">
                            <a:latin typeface="Cambria Math" panose="02040503050406030204" pitchFamily="18" charset="0"/>
                            <a:ea typeface="Cambria Math"/>
                          </a:rPr>
                        </m:ctrlPr>
                      </m:dPr>
                      <m:e>
                        <m:r>
                          <a:rPr lang="en-US" b="0" i="0" smtClean="0">
                            <a:latin typeface="Cambria Math"/>
                            <a:ea typeface="Cambria Math"/>
                          </a:rPr>
                          <m:t>1</m:t>
                        </m:r>
                        <m:r>
                          <a:rPr lang="en-US" b="0" i="0" smtClean="0">
                            <a:latin typeface="Cambria Math"/>
                            <a:ea typeface="Cambria Math"/>
                          </a:rPr>
                          <m:t>−</m:t>
                        </m:r>
                        <m:r>
                          <m:rPr>
                            <m:sty m:val="p"/>
                          </m:rPr>
                          <a:rPr lang="en-US" b="0" i="0" smtClean="0">
                            <a:latin typeface="Cambria Math"/>
                            <a:ea typeface="Cambria Math"/>
                          </a:rPr>
                          <m:t>π</m:t>
                        </m:r>
                      </m:e>
                    </m:d>
                    <m:r>
                      <m:rPr>
                        <m:sty m:val="p"/>
                      </m:rPr>
                      <a:rPr lang="en-US" b="0" i="0" baseline="30000" smtClean="0">
                        <a:latin typeface="Cambria Math"/>
                        <a:ea typeface="Cambria Math"/>
                      </a:rPr>
                      <m:t>n</m:t>
                    </m:r>
                    <m:r>
                      <a:rPr lang="en-US" b="0" i="0" baseline="10000" smtClean="0">
                        <a:latin typeface="Cambria Math"/>
                        <a:ea typeface="Cambria Math"/>
                      </a:rPr>
                      <m:t>−</m:t>
                    </m:r>
                    <m:r>
                      <m:rPr>
                        <m:sty m:val="p"/>
                      </m:rPr>
                      <a:rPr lang="en-US" b="0" i="0" baseline="30000" smtClean="0">
                        <a:latin typeface="Cambria Math"/>
                        <a:ea typeface="Cambria Math"/>
                      </a:rPr>
                      <m:t>r</m:t>
                    </m:r>
                  </m:oMath>
                </a14:m>
                <a:endParaRPr lang="en-US" b="0" baseline="30000" dirty="0">
                  <a:ea typeface="Cambria Math"/>
                </a:endParaRPr>
              </a:p>
              <a:p>
                <a:r>
                  <a:rPr lang="en-US" dirty="0"/>
                  <a:t>P(1) = </a:t>
                </a:r>
                <a:r>
                  <a:rPr lang="en-US" baseline="-25000" dirty="0"/>
                  <a:t>5</a:t>
                </a:r>
                <a:r>
                  <a:rPr lang="en-US" dirty="0"/>
                  <a:t>C</a:t>
                </a:r>
                <a:r>
                  <a:rPr lang="en-US" baseline="-25000" dirty="0"/>
                  <a:t>1</a:t>
                </a:r>
                <a:r>
                  <a:rPr lang="en-US" dirty="0"/>
                  <a:t>(</a:t>
                </a:r>
                <a14:m>
                  <m:oMath xmlns:m="http://schemas.openxmlformats.org/officeDocument/2006/math">
                    <m:r>
                      <a:rPr lang="en-US" dirty="0" smtClean="0">
                        <a:latin typeface="Cambria Math"/>
                        <a:ea typeface="Cambria Math"/>
                      </a:rPr>
                      <m:t>.</m:t>
                    </m:r>
                    <m:r>
                      <a:rPr lang="en-US" b="0" i="0" dirty="0" smtClean="0">
                        <a:latin typeface="Cambria Math"/>
                        <a:ea typeface="Cambria Math"/>
                      </a:rPr>
                      <m:t>20</m:t>
                    </m:r>
                    <m:r>
                      <a:rPr lang="en-US">
                        <a:latin typeface="Cambria Math"/>
                        <a:ea typeface="Cambria Math"/>
                      </a:rPr>
                      <m:t>)</m:t>
                    </m:r>
                    <m:r>
                      <a:rPr lang="en-US" b="0" i="0" baseline="30000" smtClean="0">
                        <a:latin typeface="Cambria Math"/>
                        <a:ea typeface="Cambria Math"/>
                      </a:rPr>
                      <m:t>1</m:t>
                    </m:r>
                    <m:d>
                      <m:dPr>
                        <m:ctrlPr>
                          <a:rPr lang="en-US" i="1">
                            <a:latin typeface="Cambria Math" panose="02040503050406030204" pitchFamily="18" charset="0"/>
                            <a:ea typeface="Cambria Math"/>
                          </a:rPr>
                        </m:ctrlPr>
                      </m:dPr>
                      <m:e>
                        <m:r>
                          <a:rPr lang="en-US">
                            <a:latin typeface="Cambria Math"/>
                            <a:ea typeface="Cambria Math"/>
                          </a:rPr>
                          <m:t>1</m:t>
                        </m:r>
                        <m:r>
                          <a:rPr lang="en-US">
                            <a:latin typeface="Cambria Math"/>
                            <a:ea typeface="Cambria Math"/>
                          </a:rPr>
                          <m:t>−</m:t>
                        </m:r>
                        <m:r>
                          <a:rPr lang="en-US" b="0" i="1" smtClean="0">
                            <a:latin typeface="Cambria Math"/>
                            <a:ea typeface="Cambria Math"/>
                          </a:rPr>
                          <m:t>.</m:t>
                        </m:r>
                        <m:r>
                          <a:rPr lang="en-US" b="0" i="1" smtClean="0">
                            <a:latin typeface="Cambria Math"/>
                            <a:ea typeface="Cambria Math"/>
                          </a:rPr>
                          <m:t>20</m:t>
                        </m:r>
                      </m:e>
                    </m:d>
                    <m:r>
                      <a:rPr lang="en-US" b="0" i="0" baseline="30000" smtClean="0">
                        <a:latin typeface="Cambria Math"/>
                        <a:ea typeface="Cambria Math"/>
                      </a:rPr>
                      <m:t>5</m:t>
                    </m:r>
                    <m:r>
                      <a:rPr lang="en-US" baseline="10000">
                        <a:latin typeface="Cambria Math"/>
                        <a:ea typeface="Cambria Math"/>
                      </a:rPr>
                      <m:t>−</m:t>
                    </m:r>
                    <m:r>
                      <a:rPr lang="en-US" b="0" i="0" baseline="30000" smtClean="0">
                        <a:latin typeface="Cambria Math"/>
                        <a:ea typeface="Cambria Math"/>
                      </a:rPr>
                      <m:t>1</m:t>
                    </m:r>
                  </m:oMath>
                </a14:m>
                <a:endParaRPr lang="en-US" b="0" baseline="30000" dirty="0">
                  <a:ea typeface="Cambria Math"/>
                </a:endParaRPr>
              </a:p>
              <a:p>
                <a:r>
                  <a:rPr lang="en-US" dirty="0"/>
                  <a:t>       = (1)(1)(.4096) = .4096</a:t>
                </a:r>
                <a:endParaRPr lang="en-US" baseline="30000" dirty="0"/>
              </a:p>
            </p:txBody>
          </p:sp>
        </mc:Choice>
        <mc:Fallback xmlns="">
          <p:sp>
            <p:nvSpPr>
              <p:cNvPr id="10" name="TextBox 9"/>
              <p:cNvSpPr txBox="1">
                <a:spLocks noRot="1" noChangeAspect="1" noMove="1" noResize="1" noEditPoints="1" noAdjustHandles="1" noChangeArrowheads="1" noChangeShapeType="1" noTextEdit="1"/>
              </p:cNvSpPr>
              <p:nvPr/>
            </p:nvSpPr>
            <p:spPr>
              <a:xfrm>
                <a:off x="4495800" y="5257800"/>
                <a:ext cx="3200400" cy="923330"/>
              </a:xfrm>
              <a:prstGeom prst="rect">
                <a:avLst/>
              </a:prstGeom>
              <a:blipFill rotWithShape="1">
                <a:blip r:embed="rId4"/>
                <a:stretch>
                  <a:fillRect l="-1714" t="-3311" b="-9272"/>
                </a:stretch>
              </a:blipFill>
            </p:spPr>
            <p:txBody>
              <a:bodyPr/>
              <a:lstStyle/>
              <a:p>
                <a:r>
                  <a:rPr lang="en-US">
                    <a:noFill/>
                  </a:rPr>
                  <a:t> </a:t>
                </a:r>
              </a:p>
            </p:txBody>
          </p:sp>
        </mc:Fallback>
      </mc:AlternateContent>
      <p:sp>
        <p:nvSpPr>
          <p:cNvPr id="11" name="TextBox 10"/>
          <p:cNvSpPr txBox="1"/>
          <p:nvPr/>
        </p:nvSpPr>
        <p:spPr>
          <a:xfrm>
            <a:off x="1155469" y="3841865"/>
            <a:ext cx="2286000" cy="1200329"/>
          </a:xfrm>
          <a:prstGeom prst="rect">
            <a:avLst/>
          </a:prstGeom>
          <a:noFill/>
        </p:spPr>
        <p:txBody>
          <a:bodyPr wrap="square" rtlCol="0">
            <a:spAutoFit/>
          </a:bodyPr>
          <a:lstStyle/>
          <a:p>
            <a:r>
              <a:rPr lang="en-US" dirty="0"/>
              <a:t>What is the probability that </a:t>
            </a:r>
            <a:r>
              <a:rPr lang="en-US" dirty="0">
                <a:solidFill>
                  <a:srgbClr val="FF0000"/>
                </a:solidFill>
              </a:rPr>
              <a:t>none of the flights are late </a:t>
            </a:r>
            <a:r>
              <a:rPr lang="en-US" dirty="0"/>
              <a:t>today?</a:t>
            </a:r>
          </a:p>
        </p:txBody>
      </p:sp>
      <p:sp>
        <p:nvSpPr>
          <p:cNvPr id="12" name="TextBox 11"/>
          <p:cNvSpPr txBox="1"/>
          <p:nvPr/>
        </p:nvSpPr>
        <p:spPr>
          <a:xfrm>
            <a:off x="1143000" y="5044440"/>
            <a:ext cx="2286000" cy="1371600"/>
          </a:xfrm>
          <a:prstGeom prst="rect">
            <a:avLst/>
          </a:prstGeom>
          <a:noFill/>
        </p:spPr>
        <p:txBody>
          <a:bodyPr wrap="square" rtlCol="0">
            <a:spAutoFit/>
          </a:bodyPr>
          <a:lstStyle/>
          <a:p>
            <a:r>
              <a:rPr lang="en-US" dirty="0"/>
              <a:t>What is the probability that exactly one of the flights is late today?</a:t>
            </a:r>
          </a:p>
        </p:txBody>
      </p:sp>
      <p:pic>
        <p:nvPicPr>
          <p:cNvPr id="13"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19200" y="1219200"/>
            <a:ext cx="6438900" cy="166747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Slide Number Placeholder 3"/>
          <p:cNvSpPr>
            <a:spLocks noGrp="1"/>
          </p:cNvSpPr>
          <p:nvPr>
            <p:ph type="sldNum" sz="quarter" idx="12"/>
          </p:nvPr>
        </p:nvSpPr>
        <p:spPr/>
        <p:txBody>
          <a:bodyPr/>
          <a:lstStyle/>
          <a:p>
            <a:r>
              <a:rPr lang="en-US"/>
              <a:t>6-</a:t>
            </a:r>
            <a:fld id="{A68F1C3D-7991-4430-8FD2-6BE0AA8A1311}" type="slidenum">
              <a:rPr lang="en-US" smtClean="0"/>
              <a:pPr/>
              <a:t>19</a:t>
            </a:fld>
            <a:endParaRPr lang="en-US" dirty="0"/>
          </a:p>
        </p:txBody>
      </p:sp>
    </p:spTree>
    <p:extLst>
      <p:ext uri="{BB962C8B-B14F-4D97-AF65-F5344CB8AC3E}">
        <p14:creationId xmlns:p14="http://schemas.microsoft.com/office/powerpoint/2010/main" val="438854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Objectives</a:t>
            </a:r>
          </a:p>
        </p:txBody>
      </p:sp>
      <p:sp>
        <p:nvSpPr>
          <p:cNvPr id="4" name="Footer Placeholder 3"/>
          <p:cNvSpPr>
            <a:spLocks noGrp="1"/>
          </p:cNvSpPr>
          <p:nvPr>
            <p:ph type="ftr" sz="quarter" idx="11"/>
          </p:nvPr>
        </p:nvSpPr>
        <p:spPr/>
        <p:txBody>
          <a:bodyPr/>
          <a:lstStyle/>
          <a:p>
            <a:r>
              <a:rPr lang="en-US"/>
              <a:t>Copyright  2018 by McGraw-Hill Education.  All rights reserved.</a:t>
            </a:r>
            <a:endParaRPr lang="en-US" dirty="0"/>
          </a:p>
        </p:txBody>
      </p:sp>
      <p:sp>
        <p:nvSpPr>
          <p:cNvPr id="3" name="Content Placeholder 2"/>
          <p:cNvSpPr>
            <a:spLocks noGrp="1"/>
          </p:cNvSpPr>
          <p:nvPr>
            <p:ph sz="quarter" idx="1"/>
          </p:nvPr>
        </p:nvSpPr>
        <p:spPr>
          <a:xfrm>
            <a:off x="457200" y="1219200"/>
            <a:ext cx="8458200" cy="4937760"/>
          </a:xfrm>
        </p:spPr>
        <p:txBody>
          <a:bodyPr>
            <a:normAutofit/>
          </a:bodyPr>
          <a:lstStyle/>
          <a:p>
            <a:pPr marL="0" indent="0" defTabSz="1143000">
              <a:buNone/>
            </a:pPr>
            <a:r>
              <a:rPr lang="en-US" sz="2400" dirty="0">
                <a:solidFill>
                  <a:schemeClr val="accent1"/>
                </a:solidFill>
              </a:rPr>
              <a:t>LO6-1	</a:t>
            </a:r>
            <a:r>
              <a:rPr lang="en-US" sz="2400" dirty="0"/>
              <a:t>Identify the characteristics of a </a:t>
            </a:r>
            <a:r>
              <a:rPr lang="en-US" sz="2400" dirty="0" smtClean="0"/>
              <a:t>probability</a:t>
            </a:r>
            <a:r>
              <a:rPr lang="en-US" sz="2400" dirty="0"/>
              <a:t>	distribution</a:t>
            </a:r>
          </a:p>
          <a:p>
            <a:pPr marL="1165225" indent="-1165225" defTabSz="1143000">
              <a:buNone/>
            </a:pPr>
            <a:r>
              <a:rPr lang="en-US" sz="2400" dirty="0">
                <a:solidFill>
                  <a:schemeClr val="accent1"/>
                </a:solidFill>
              </a:rPr>
              <a:t>LO6-2	</a:t>
            </a:r>
            <a:r>
              <a:rPr lang="en-US" sz="2400" dirty="0"/>
              <a:t>Distinguish between discrete and continuous 	random variables</a:t>
            </a:r>
          </a:p>
          <a:p>
            <a:pPr marL="1165225" indent="-1165225" defTabSz="1143000">
              <a:buNone/>
            </a:pPr>
            <a:r>
              <a:rPr lang="en-US" sz="2400" dirty="0">
                <a:solidFill>
                  <a:schemeClr val="accent1"/>
                </a:solidFill>
              </a:rPr>
              <a:t>LO6-3	</a:t>
            </a:r>
            <a:r>
              <a:rPr lang="en-US" sz="2400" dirty="0"/>
              <a:t>Compute</a:t>
            </a:r>
            <a:r>
              <a:rPr lang="en-US" sz="2400" dirty="0"/>
              <a:t> the mean, variance, and standard </a:t>
            </a:r>
            <a:r>
              <a:rPr lang="en-US" sz="2400" dirty="0" smtClean="0"/>
              <a:t>deviation </a:t>
            </a:r>
            <a:r>
              <a:rPr lang="en-US" sz="2400" dirty="0"/>
              <a:t>of a discrete probability distribution</a:t>
            </a:r>
          </a:p>
          <a:p>
            <a:pPr marL="0" indent="0" defTabSz="1143000">
              <a:buNone/>
            </a:pPr>
            <a:r>
              <a:rPr lang="en-US" sz="2400" dirty="0">
                <a:solidFill>
                  <a:schemeClr val="accent1"/>
                </a:solidFill>
              </a:rPr>
              <a:t>LO6-4	</a:t>
            </a:r>
            <a:r>
              <a:rPr lang="en-US" sz="2400" dirty="0"/>
              <a:t>Explain the assumptions of the binomial 	distribution and apply it to calculate 	probabilities</a:t>
            </a:r>
          </a:p>
          <a:p>
            <a:pPr marL="0" indent="0" defTabSz="1143000">
              <a:buNone/>
            </a:pPr>
            <a:r>
              <a:rPr lang="en-US" sz="2400" dirty="0">
                <a:solidFill>
                  <a:schemeClr val="accent1"/>
                </a:solidFill>
              </a:rPr>
              <a:t>LO6-5</a:t>
            </a:r>
            <a:r>
              <a:rPr lang="en-US" sz="2400" dirty="0"/>
              <a:t>	Explain the assumptions of the hypergeometric 	distribution and apply it to calculate </a:t>
            </a:r>
            <a:r>
              <a:rPr lang="en-US" sz="2400" dirty="0" smtClean="0"/>
              <a:t>probabilities</a:t>
            </a:r>
            <a:endParaRPr lang="en-US" sz="2400" dirty="0">
              <a:solidFill>
                <a:srgbClr val="FF0000"/>
              </a:solidFill>
            </a:endParaRPr>
          </a:p>
        </p:txBody>
      </p:sp>
      <p:sp>
        <p:nvSpPr>
          <p:cNvPr id="5" name="Slide Number Placeholder 4"/>
          <p:cNvSpPr>
            <a:spLocks noGrp="1"/>
          </p:cNvSpPr>
          <p:nvPr>
            <p:ph type="sldNum" sz="quarter" idx="12"/>
          </p:nvPr>
        </p:nvSpPr>
        <p:spPr/>
        <p:txBody>
          <a:bodyPr/>
          <a:lstStyle/>
          <a:p>
            <a:r>
              <a:rPr lang="en-US"/>
              <a:t>6-</a:t>
            </a:r>
            <a:fld id="{F38DF745-7D3F-47F4-83A3-874385CFAA69}" type="slidenum">
              <a:rPr lang="en-US" smtClean="0"/>
              <a:pPr/>
              <a:t>2</a:t>
            </a:fld>
            <a:endParaRPr lang="en-US" dirty="0"/>
          </a:p>
        </p:txBody>
      </p:sp>
    </p:spTree>
    <p:extLst>
      <p:ext uri="{BB962C8B-B14F-4D97-AF65-F5344CB8AC3E}">
        <p14:creationId xmlns:p14="http://schemas.microsoft.com/office/powerpoint/2010/main" val="13651339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Binomial Probability Distribution</a:t>
            </a:r>
          </a:p>
        </p:txBody>
      </p:sp>
      <p:sp>
        <p:nvSpPr>
          <p:cNvPr id="3" name="Footer Placeholder 2"/>
          <p:cNvSpPr>
            <a:spLocks noGrp="1"/>
          </p:cNvSpPr>
          <p:nvPr>
            <p:ph type="ftr" sz="quarter" idx="11"/>
          </p:nvPr>
        </p:nvSpPr>
        <p:spPr/>
        <p:txBody>
          <a:bodyPr/>
          <a:lstStyle/>
          <a:p>
            <a:r>
              <a:rPr lang="en-US"/>
              <a:t>Copyright  2018 by McGraw-Hill Education.  All rights reserved.</a:t>
            </a:r>
            <a:endParaRPr lang="en-US" dirty="0"/>
          </a:p>
        </p:txBody>
      </p:sp>
      <p:pic>
        <p:nvPicPr>
          <p:cNvPr id="7" name="Picture 11" descr="0622"/>
          <p:cNvPicPr>
            <a:picLocks noChangeAspect="1" noChangeArrowheads="1"/>
          </p:cNvPicPr>
          <p:nvPr/>
        </p:nvPicPr>
        <p:blipFill>
          <a:blip r:embed="rId3" cstate="print"/>
          <a:srcRect/>
          <a:stretch>
            <a:fillRect/>
          </a:stretch>
        </p:blipFill>
        <p:spPr bwMode="auto">
          <a:xfrm>
            <a:off x="612648" y="3133130"/>
            <a:ext cx="7686675" cy="2714625"/>
          </a:xfrm>
          <a:prstGeom prst="rect">
            <a:avLst/>
          </a:prstGeom>
          <a:noFill/>
          <a:ln w="9525">
            <a:noFill/>
            <a:miter lim="800000"/>
            <a:headEnd/>
            <a:tailEnd/>
          </a:ln>
        </p:spPr>
      </p:pic>
      <p:sp>
        <p:nvSpPr>
          <p:cNvPr id="8" name="TextBox 7"/>
          <p:cNvSpPr txBox="1"/>
          <p:nvPr/>
        </p:nvSpPr>
        <p:spPr>
          <a:xfrm>
            <a:off x="762000" y="1676400"/>
            <a:ext cx="7924800" cy="923330"/>
          </a:xfrm>
          <a:prstGeom prst="rect">
            <a:avLst/>
          </a:prstGeom>
          <a:noFill/>
        </p:spPr>
        <p:txBody>
          <a:bodyPr wrap="square" rtlCol="0">
            <a:spAutoFit/>
          </a:bodyPr>
          <a:lstStyle/>
          <a:p>
            <a:r>
              <a:rPr lang="en-US" dirty="0"/>
              <a:t>There are five flights daily from </a:t>
            </a:r>
            <a:r>
              <a:rPr lang="en-US" dirty="0" smtClean="0"/>
              <a:t>Pittsburgh. Suppose </a:t>
            </a:r>
            <a:r>
              <a:rPr lang="en-US" dirty="0"/>
              <a:t>the probability that any flight arrives late is </a:t>
            </a:r>
            <a:r>
              <a:rPr lang="en-US" dirty="0">
                <a:solidFill>
                  <a:srgbClr val="FF0000"/>
                </a:solidFill>
              </a:rPr>
              <a:t>.20</a:t>
            </a:r>
            <a:r>
              <a:rPr lang="en-US" dirty="0"/>
              <a:t>. What is the probability that </a:t>
            </a:r>
            <a:r>
              <a:rPr lang="en-US" dirty="0">
                <a:solidFill>
                  <a:srgbClr val="FF0000"/>
                </a:solidFill>
              </a:rPr>
              <a:t>none </a:t>
            </a:r>
            <a:r>
              <a:rPr lang="en-US" dirty="0"/>
              <a:t>of the flights are late today? What is the probability that exactly 1 of the flights is late today?</a:t>
            </a:r>
          </a:p>
        </p:txBody>
      </p:sp>
      <p:sp>
        <p:nvSpPr>
          <p:cNvPr id="4" name="Slide Number Placeholder 3"/>
          <p:cNvSpPr>
            <a:spLocks noGrp="1"/>
          </p:cNvSpPr>
          <p:nvPr>
            <p:ph type="sldNum" sz="quarter" idx="12"/>
          </p:nvPr>
        </p:nvSpPr>
        <p:spPr/>
        <p:txBody>
          <a:bodyPr/>
          <a:lstStyle/>
          <a:p>
            <a:r>
              <a:rPr lang="en-US"/>
              <a:t>6-</a:t>
            </a:r>
            <a:fld id="{A68F1C3D-7991-4430-8FD2-6BE0AA8A1311}" type="slidenum">
              <a:rPr lang="en-US" smtClean="0"/>
              <a:pPr/>
              <a:t>20</a:t>
            </a:fld>
            <a:endParaRPr lang="en-US" dirty="0"/>
          </a:p>
        </p:txBody>
      </p:sp>
    </p:spTree>
    <p:extLst>
      <p:ext uri="{BB962C8B-B14F-4D97-AF65-F5344CB8AC3E}">
        <p14:creationId xmlns:p14="http://schemas.microsoft.com/office/powerpoint/2010/main" val="13162429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Shortcut Formulas</a:t>
            </a:r>
          </a:p>
        </p:txBody>
      </p:sp>
      <p:sp>
        <p:nvSpPr>
          <p:cNvPr id="3" name="Footer Placeholder 2"/>
          <p:cNvSpPr>
            <a:spLocks noGrp="1"/>
          </p:cNvSpPr>
          <p:nvPr>
            <p:ph type="ftr" sz="quarter" idx="11"/>
          </p:nvPr>
        </p:nvSpPr>
        <p:spPr/>
        <p:txBody>
          <a:bodyPr/>
          <a:lstStyle/>
          <a:p>
            <a:r>
              <a:rPr lang="en-US"/>
              <a:t>Copyright  2018 by McGraw-Hill Education.  All rights reserved.</a:t>
            </a:r>
            <a:endParaRPr lang="en-US" dirty="0"/>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5070" y="1524000"/>
            <a:ext cx="8115286" cy="132249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mc:AlternateContent xmlns:mc="http://schemas.openxmlformats.org/markup-compatibility/2006" xmlns:a14="http://schemas.microsoft.com/office/drawing/2010/main">
        <mc:Choice Requires="a14">
          <p:sp>
            <p:nvSpPr>
              <p:cNvPr id="4" name="Content Placeholder 3"/>
              <p:cNvSpPr>
                <a:spLocks noGrp="1"/>
              </p:cNvSpPr>
              <p:nvPr>
                <p:ph sz="quarter" idx="1"/>
              </p:nvPr>
            </p:nvSpPr>
            <p:spPr/>
            <p:txBody>
              <a:bodyPr>
                <a:normAutofit/>
              </a:bodyPr>
              <a:lstStyle/>
              <a:p>
                <a:endParaRPr lang="en-US" dirty="0"/>
              </a:p>
              <a:p>
                <a:pPr marL="0" indent="0">
                  <a:buNone/>
                </a:pPr>
                <a:endParaRPr lang="en-US" dirty="0"/>
              </a:p>
              <a:p>
                <a:pPr marL="0" indent="0">
                  <a:buNone/>
                </a:pPr>
                <a:endParaRPr lang="en-US" dirty="0"/>
              </a:p>
              <a:p>
                <a:pPr marL="0" indent="0">
                  <a:buNone/>
                </a:pPr>
                <a:endParaRPr lang="en-US" dirty="0"/>
              </a:p>
              <a:p>
                <a:pPr>
                  <a:spcAft>
                    <a:spcPts val="600"/>
                  </a:spcAft>
                </a:pPr>
                <a:r>
                  <a:rPr lang="en-US" dirty="0"/>
                  <a:t>Using the preceding example of flights into Bradford Airport;  n=5 and </a:t>
                </a:r>
                <a14:m>
                  <m:oMath xmlns:m="http://schemas.openxmlformats.org/officeDocument/2006/math">
                    <m:r>
                      <m:rPr>
                        <m:sty m:val="p"/>
                      </m:rPr>
                      <a:rPr lang="en-US" i="0" smtClean="0">
                        <a:latin typeface="Cambria Math"/>
                        <a:ea typeface="Cambria Math"/>
                      </a:rPr>
                      <m:t>π</m:t>
                    </m:r>
                    <m:r>
                      <a:rPr lang="en-US" b="0" i="0" smtClean="0">
                        <a:latin typeface="Cambria Math"/>
                        <a:ea typeface="Cambria Math"/>
                      </a:rPr>
                      <m:t>=.</m:t>
                    </m:r>
                    <m:r>
                      <a:rPr lang="en-US" b="0" i="0" smtClean="0">
                        <a:latin typeface="Cambria Math"/>
                        <a:ea typeface="Cambria Math"/>
                      </a:rPr>
                      <m:t>20</m:t>
                    </m:r>
                    <m:r>
                      <a:rPr lang="en-US" b="0" i="0" smtClean="0">
                        <a:latin typeface="Cambria Math"/>
                        <a:ea typeface="Cambria Math"/>
                      </a:rPr>
                      <m:t> </m:t>
                    </m:r>
                    <m:r>
                      <m:rPr>
                        <m:sty m:val="p"/>
                      </m:rPr>
                      <a:rPr lang="en-US" b="0" i="0" smtClean="0">
                        <a:latin typeface="Cambria Math"/>
                        <a:ea typeface="Cambria Math"/>
                      </a:rPr>
                      <m:t>and</m:t>
                    </m:r>
                    <m:r>
                      <a:rPr lang="en-US" b="0" i="0" smtClean="0">
                        <a:latin typeface="Cambria Math"/>
                        <a:ea typeface="Cambria Math"/>
                      </a:rPr>
                      <m:t> </m:t>
                    </m:r>
                    <m:r>
                      <m:rPr>
                        <m:sty m:val="p"/>
                      </m:rPr>
                      <a:rPr lang="en-US" b="0" i="0" smtClean="0">
                        <a:latin typeface="Cambria Math"/>
                        <a:ea typeface="Cambria Math"/>
                      </a:rPr>
                      <m:t>the</m:t>
                    </m:r>
                    <m:r>
                      <a:rPr lang="en-US" b="0" i="0" smtClean="0">
                        <a:latin typeface="Cambria Math"/>
                        <a:ea typeface="Cambria Math"/>
                      </a:rPr>
                      <m:t> </m:t>
                    </m:r>
                    <m:r>
                      <m:rPr>
                        <m:sty m:val="p"/>
                      </m:rPr>
                      <a:rPr lang="en-US" b="0" i="0" smtClean="0">
                        <a:latin typeface="Cambria Math"/>
                        <a:ea typeface="Cambria Math"/>
                      </a:rPr>
                      <m:t>shortcut</m:t>
                    </m:r>
                    <m:r>
                      <a:rPr lang="en-US" b="0" i="0" smtClean="0">
                        <a:latin typeface="Cambria Math"/>
                        <a:ea typeface="Cambria Math"/>
                      </a:rPr>
                      <m:t> </m:t>
                    </m:r>
                    <m:r>
                      <m:rPr>
                        <m:sty m:val="p"/>
                      </m:rPr>
                      <a:rPr lang="en-US" b="0" i="0" smtClean="0">
                        <a:latin typeface="Cambria Math"/>
                        <a:ea typeface="Cambria Math"/>
                      </a:rPr>
                      <m:t>formulas</m:t>
                    </m:r>
                  </m:oMath>
                </a14:m>
                <a:endParaRPr lang="en-US" dirty="0"/>
              </a:p>
              <a:p>
                <a:pPr marL="1920240" lvl="8" indent="0">
                  <a:spcBef>
                    <a:spcPts val="1200"/>
                  </a:spcBef>
                  <a:buNone/>
                </a:pPr>
                <a14:m>
                  <m:oMathPara xmlns:m="http://schemas.openxmlformats.org/officeDocument/2006/math">
                    <m:oMathParaPr>
                      <m:jc m:val="left"/>
                    </m:oMathParaPr>
                    <m:oMath xmlns:m="http://schemas.openxmlformats.org/officeDocument/2006/math">
                      <m:r>
                        <m:rPr>
                          <m:sty m:val="p"/>
                        </m:rPr>
                        <a:rPr lang="en-US" sz="2600" i="0" smtClean="0">
                          <a:latin typeface="Cambria Math"/>
                          <a:ea typeface="Cambria Math"/>
                        </a:rPr>
                        <m:t>μ</m:t>
                      </m:r>
                      <m:r>
                        <a:rPr lang="en-US" sz="2600" b="0" i="0" smtClean="0">
                          <a:latin typeface="Cambria Math"/>
                          <a:ea typeface="Cambria Math"/>
                        </a:rPr>
                        <m:t>=</m:t>
                      </m:r>
                      <m:r>
                        <m:rPr>
                          <m:sty m:val="p"/>
                        </m:rPr>
                        <a:rPr lang="en-US" sz="2600" b="0" i="0" smtClean="0">
                          <a:latin typeface="Cambria Math"/>
                          <a:ea typeface="Cambria Math"/>
                        </a:rPr>
                        <m:t>n</m:t>
                      </m:r>
                      <m:r>
                        <a:rPr lang="en-US" sz="2600" b="0" i="0" smtClean="0">
                          <a:latin typeface="Cambria Math"/>
                          <a:ea typeface="Cambria Math"/>
                        </a:rPr>
                        <m:t> </m:t>
                      </m:r>
                      <m:r>
                        <m:rPr>
                          <m:sty m:val="p"/>
                        </m:rPr>
                        <a:rPr lang="en-US" sz="2600" b="0" i="0" smtClean="0">
                          <a:latin typeface="Cambria Math"/>
                          <a:ea typeface="Cambria Math"/>
                        </a:rPr>
                        <m:t>π</m:t>
                      </m:r>
                    </m:oMath>
                  </m:oMathPara>
                </a14:m>
                <a:endParaRPr lang="en-US" sz="2600" b="0" dirty="0">
                  <a:latin typeface="Cambria Math"/>
                  <a:ea typeface="Cambria Math"/>
                </a:endParaRPr>
              </a:p>
              <a:p>
                <a:pPr marL="1920240" lvl="8" indent="0">
                  <a:spcAft>
                    <a:spcPts val="1200"/>
                  </a:spcAft>
                  <a:buNone/>
                </a:pPr>
                <a14:m>
                  <m:oMathPara xmlns:m="http://schemas.openxmlformats.org/officeDocument/2006/math">
                    <m:oMathParaPr>
                      <m:jc m:val="left"/>
                    </m:oMathParaPr>
                    <m:oMath xmlns:m="http://schemas.openxmlformats.org/officeDocument/2006/math">
                      <m:r>
                        <m:rPr>
                          <m:sty m:val="p"/>
                        </m:rPr>
                        <a:rPr lang="en-US" sz="2600" b="0" i="0" smtClean="0">
                          <a:latin typeface="Cambria Math"/>
                          <a:ea typeface="Cambria Math"/>
                        </a:rPr>
                        <m:t>μ</m:t>
                      </m:r>
                      <m:r>
                        <a:rPr lang="en-US" sz="2600" b="0" i="0" smtClean="0">
                          <a:latin typeface="Cambria Math"/>
                          <a:ea typeface="Cambria Math"/>
                        </a:rPr>
                        <m:t>=</m:t>
                      </m:r>
                      <m:d>
                        <m:dPr>
                          <m:ctrlPr>
                            <a:rPr lang="en-US" sz="2600" b="0" i="1" smtClean="0">
                              <a:latin typeface="Cambria Math" panose="02040503050406030204" pitchFamily="18" charset="0"/>
                              <a:ea typeface="Cambria Math"/>
                            </a:rPr>
                          </m:ctrlPr>
                        </m:dPr>
                        <m:e>
                          <m:r>
                            <a:rPr lang="en-US" sz="2600" b="0" i="0" smtClean="0">
                              <a:latin typeface="Cambria Math"/>
                              <a:ea typeface="Cambria Math"/>
                            </a:rPr>
                            <m:t>5</m:t>
                          </m:r>
                        </m:e>
                      </m:d>
                      <m:d>
                        <m:dPr>
                          <m:ctrlPr>
                            <a:rPr lang="en-US" sz="2600" b="0" i="1" smtClean="0">
                              <a:latin typeface="Cambria Math" panose="02040503050406030204" pitchFamily="18" charset="0"/>
                              <a:ea typeface="Cambria Math"/>
                            </a:rPr>
                          </m:ctrlPr>
                        </m:dPr>
                        <m:e>
                          <m:r>
                            <a:rPr lang="en-US" sz="2600" b="0" i="0" smtClean="0">
                              <a:latin typeface="Cambria Math"/>
                              <a:ea typeface="Cambria Math"/>
                            </a:rPr>
                            <m:t>.</m:t>
                          </m:r>
                          <m:r>
                            <a:rPr lang="en-US" sz="2600" b="0" i="0" smtClean="0">
                              <a:latin typeface="Cambria Math"/>
                              <a:ea typeface="Cambria Math"/>
                            </a:rPr>
                            <m:t>20</m:t>
                          </m:r>
                        </m:e>
                      </m:d>
                      <m:r>
                        <a:rPr lang="en-US" sz="2600" b="0" i="0" smtClean="0">
                          <a:latin typeface="Cambria Math"/>
                          <a:ea typeface="Cambria Math"/>
                        </a:rPr>
                        <m:t>=</m:t>
                      </m:r>
                      <m:r>
                        <a:rPr lang="en-US" sz="2600" b="0" i="0" smtClean="0">
                          <a:latin typeface="Cambria Math"/>
                          <a:ea typeface="Cambria Math"/>
                        </a:rPr>
                        <m:t>1</m:t>
                      </m:r>
                      <m:r>
                        <a:rPr lang="en-US" sz="2600" b="0" i="0" smtClean="0">
                          <a:latin typeface="Cambria Math"/>
                          <a:ea typeface="Cambria Math"/>
                        </a:rPr>
                        <m:t>.</m:t>
                      </m:r>
                      <m:r>
                        <a:rPr lang="en-US" sz="2600" b="0" i="0" smtClean="0">
                          <a:latin typeface="Cambria Math"/>
                          <a:ea typeface="Cambria Math"/>
                        </a:rPr>
                        <m:t>00</m:t>
                      </m:r>
                    </m:oMath>
                  </m:oMathPara>
                </a14:m>
                <a:endParaRPr lang="en-US" sz="2600" dirty="0"/>
              </a:p>
              <a:p>
                <a:pPr marL="1920240" lvl="8" indent="0">
                  <a:buNone/>
                </a:pPr>
                <a14:m>
                  <m:oMathPara xmlns:m="http://schemas.openxmlformats.org/officeDocument/2006/math">
                    <m:oMathParaPr>
                      <m:jc m:val="left"/>
                    </m:oMathParaPr>
                    <m:oMath xmlns:m="http://schemas.openxmlformats.org/officeDocument/2006/math">
                      <m:r>
                        <m:rPr>
                          <m:sty m:val="p"/>
                        </m:rPr>
                        <a:rPr lang="en-US" sz="2600" i="0" smtClean="0">
                          <a:latin typeface="Cambria Math"/>
                          <a:ea typeface="Cambria Math"/>
                        </a:rPr>
                        <m:t>σ</m:t>
                      </m:r>
                      <m:r>
                        <a:rPr lang="en-US" sz="2600" b="0" i="0" baseline="30000" smtClean="0">
                          <a:latin typeface="Cambria Math"/>
                          <a:ea typeface="Cambria Math"/>
                        </a:rPr>
                        <m:t>2</m:t>
                      </m:r>
                      <m:r>
                        <a:rPr lang="en-US" sz="2600" b="0" i="0" smtClean="0">
                          <a:latin typeface="Cambria Math"/>
                          <a:ea typeface="Cambria Math"/>
                        </a:rPr>
                        <m:t>=</m:t>
                      </m:r>
                      <m:r>
                        <m:rPr>
                          <m:sty m:val="p"/>
                        </m:rPr>
                        <a:rPr lang="en-US" sz="2600" b="0" i="0" smtClean="0">
                          <a:latin typeface="Cambria Math"/>
                          <a:ea typeface="Cambria Math"/>
                        </a:rPr>
                        <m:t>nπ</m:t>
                      </m:r>
                      <m:d>
                        <m:dPr>
                          <m:ctrlPr>
                            <a:rPr lang="en-US" sz="2600" b="0" i="1" smtClean="0">
                              <a:latin typeface="Cambria Math" panose="02040503050406030204" pitchFamily="18" charset="0"/>
                              <a:ea typeface="Cambria Math"/>
                            </a:rPr>
                          </m:ctrlPr>
                        </m:dPr>
                        <m:e>
                          <m:r>
                            <a:rPr lang="en-US" sz="2600" b="0" i="0" smtClean="0">
                              <a:latin typeface="Cambria Math"/>
                              <a:ea typeface="Cambria Math"/>
                            </a:rPr>
                            <m:t>1</m:t>
                          </m:r>
                          <m:r>
                            <a:rPr lang="en-US" sz="2600" b="0" i="0" smtClean="0">
                              <a:latin typeface="Cambria Math"/>
                              <a:ea typeface="Cambria Math"/>
                            </a:rPr>
                            <m:t>−</m:t>
                          </m:r>
                          <m:r>
                            <m:rPr>
                              <m:sty m:val="p"/>
                            </m:rPr>
                            <a:rPr lang="en-US" sz="2600" b="0" i="0" smtClean="0">
                              <a:latin typeface="Cambria Math"/>
                              <a:ea typeface="Cambria Math"/>
                            </a:rPr>
                            <m:t>π</m:t>
                          </m:r>
                        </m:e>
                      </m:d>
                    </m:oMath>
                  </m:oMathPara>
                </a14:m>
                <a:endParaRPr lang="en-US" sz="2600" b="0" dirty="0">
                  <a:ea typeface="Cambria Math"/>
                </a:endParaRPr>
              </a:p>
              <a:p>
                <a:pPr marL="1920240" lvl="8" indent="0">
                  <a:buNone/>
                </a:pPr>
                <a14:m>
                  <m:oMath xmlns:m="http://schemas.openxmlformats.org/officeDocument/2006/math">
                    <m:r>
                      <m:rPr>
                        <m:sty m:val="p"/>
                      </m:rPr>
                      <a:rPr lang="en-US" sz="2600" i="0" smtClean="0">
                        <a:latin typeface="Cambria Math"/>
                        <a:ea typeface="Cambria Math"/>
                      </a:rPr>
                      <m:t>σ</m:t>
                    </m:r>
                    <m:r>
                      <a:rPr lang="en-US" sz="2600" b="0" i="0" baseline="30000" smtClean="0">
                        <a:latin typeface="Cambria Math"/>
                        <a:ea typeface="Cambria Math"/>
                      </a:rPr>
                      <m:t>2</m:t>
                    </m:r>
                    <m:r>
                      <a:rPr lang="en-US" sz="2600" b="0" i="0" smtClean="0">
                        <a:latin typeface="Cambria Math"/>
                        <a:ea typeface="Cambria Math"/>
                      </a:rPr>
                      <m:t>=</m:t>
                    </m:r>
                    <m:d>
                      <m:dPr>
                        <m:ctrlPr>
                          <a:rPr lang="en-US" sz="2600" b="0" i="1" smtClean="0">
                            <a:latin typeface="Cambria Math" panose="02040503050406030204" pitchFamily="18" charset="0"/>
                            <a:ea typeface="Cambria Math"/>
                          </a:rPr>
                        </m:ctrlPr>
                      </m:dPr>
                      <m:e>
                        <m:r>
                          <a:rPr lang="en-US" sz="2600" b="0" i="0" smtClean="0">
                            <a:latin typeface="Cambria Math"/>
                            <a:ea typeface="Cambria Math"/>
                          </a:rPr>
                          <m:t>5</m:t>
                        </m:r>
                      </m:e>
                    </m:d>
                    <m:d>
                      <m:dPr>
                        <m:ctrlPr>
                          <a:rPr lang="en-US" sz="2600" b="0" i="1" smtClean="0">
                            <a:latin typeface="Cambria Math" panose="02040503050406030204" pitchFamily="18" charset="0"/>
                            <a:ea typeface="Cambria Math"/>
                          </a:rPr>
                        </m:ctrlPr>
                      </m:dPr>
                      <m:e>
                        <m:r>
                          <a:rPr lang="en-US" sz="2600" b="0" i="0" smtClean="0">
                            <a:latin typeface="Cambria Math"/>
                            <a:ea typeface="Cambria Math"/>
                          </a:rPr>
                          <m:t>.</m:t>
                        </m:r>
                        <m:r>
                          <a:rPr lang="en-US" sz="2600" b="0" i="0" smtClean="0">
                            <a:latin typeface="Cambria Math"/>
                            <a:ea typeface="Cambria Math"/>
                          </a:rPr>
                          <m:t>20</m:t>
                        </m:r>
                      </m:e>
                    </m:d>
                    <m:d>
                      <m:dPr>
                        <m:ctrlPr>
                          <a:rPr lang="en-US" sz="2600" b="0" i="1" smtClean="0">
                            <a:latin typeface="Cambria Math" panose="02040503050406030204" pitchFamily="18" charset="0"/>
                            <a:ea typeface="Cambria Math"/>
                          </a:rPr>
                        </m:ctrlPr>
                      </m:dPr>
                      <m:e>
                        <m:r>
                          <a:rPr lang="en-US" sz="2600" b="0" i="0" smtClean="0">
                            <a:latin typeface="Cambria Math"/>
                            <a:ea typeface="Cambria Math"/>
                          </a:rPr>
                          <m:t>1</m:t>
                        </m:r>
                        <m:r>
                          <a:rPr lang="en-US" sz="2600" b="0" i="0" smtClean="0">
                            <a:latin typeface="Cambria Math"/>
                            <a:ea typeface="Cambria Math"/>
                          </a:rPr>
                          <m:t>−.</m:t>
                        </m:r>
                        <m:r>
                          <a:rPr lang="en-US" sz="2600" b="0" i="0" smtClean="0">
                            <a:latin typeface="Cambria Math"/>
                            <a:ea typeface="Cambria Math"/>
                          </a:rPr>
                          <m:t>20</m:t>
                        </m:r>
                      </m:e>
                    </m:d>
                    <m:r>
                      <a:rPr lang="en-US" sz="2600" b="0" i="0" smtClean="0">
                        <a:latin typeface="Cambria Math"/>
                        <a:ea typeface="Cambria Math"/>
                      </a:rPr>
                      <m:t>= </m:t>
                    </m:r>
                  </m:oMath>
                </a14:m>
                <a:r>
                  <a:rPr lang="en-US" sz="2600" dirty="0"/>
                  <a:t>.80</a:t>
                </a:r>
              </a:p>
            </p:txBody>
          </p:sp>
        </mc:Choice>
        <mc:Fallback xmlns="">
          <p:sp>
            <p:nvSpPr>
              <p:cNvPr id="4" name="Content Placeholder 3"/>
              <p:cNvSpPr>
                <a:spLocks noGrp="1" noRot="1" noChangeAspect="1" noMove="1" noResize="1" noEditPoints="1" noAdjustHandles="1" noChangeArrowheads="1" noChangeShapeType="1" noTextEdit="1"/>
              </p:cNvSpPr>
              <p:nvPr>
                <p:ph sz="quarter" idx="1"/>
              </p:nvPr>
            </p:nvSpPr>
            <p:spPr>
              <a:blipFill rotWithShape="1">
                <a:blip r:embed="rId4"/>
                <a:stretch>
                  <a:fillRect l="-593"/>
                </a:stretch>
              </a:blipFill>
            </p:spPr>
            <p:txBody>
              <a:bodyPr/>
              <a:lstStyle/>
              <a:p>
                <a:r>
                  <a:rPr lang="en-US">
                    <a:noFill/>
                  </a:rPr>
                  <a:t> </a:t>
                </a:r>
              </a:p>
            </p:txBody>
          </p:sp>
        </mc:Fallback>
      </mc:AlternateContent>
      <p:sp>
        <p:nvSpPr>
          <p:cNvPr id="5" name="Slide Number Placeholder 4"/>
          <p:cNvSpPr>
            <a:spLocks noGrp="1"/>
          </p:cNvSpPr>
          <p:nvPr>
            <p:ph type="sldNum" sz="quarter" idx="12"/>
          </p:nvPr>
        </p:nvSpPr>
        <p:spPr/>
        <p:txBody>
          <a:bodyPr/>
          <a:lstStyle/>
          <a:p>
            <a:r>
              <a:rPr lang="en-US"/>
              <a:t>6-</a:t>
            </a:r>
            <a:fld id="{F38DF745-7D3F-47F4-83A3-874385CFAA69}" type="slidenum">
              <a:rPr lang="en-US" smtClean="0"/>
              <a:pPr/>
              <a:t>21</a:t>
            </a:fld>
            <a:endParaRPr lang="en-US" dirty="0"/>
          </a:p>
        </p:txBody>
      </p:sp>
    </p:spTree>
    <p:extLst>
      <p:ext uri="{BB962C8B-B14F-4D97-AF65-F5344CB8AC3E}">
        <p14:creationId xmlns:p14="http://schemas.microsoft.com/office/powerpoint/2010/main" val="9014377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Binomial Probability Tables</a:t>
            </a:r>
          </a:p>
        </p:txBody>
      </p:sp>
      <p:sp>
        <p:nvSpPr>
          <p:cNvPr id="3" name="Footer Placeholder 2"/>
          <p:cNvSpPr>
            <a:spLocks noGrp="1"/>
          </p:cNvSpPr>
          <p:nvPr>
            <p:ph type="ftr" sz="quarter" idx="11"/>
          </p:nvPr>
        </p:nvSpPr>
        <p:spPr/>
        <p:txBody>
          <a:bodyPr/>
          <a:lstStyle/>
          <a:p>
            <a:r>
              <a:rPr lang="en-US"/>
              <a:t>Copyright  2018 by McGraw-Hill Education.  All rights reserved.</a:t>
            </a:r>
            <a:endParaRPr lang="en-US" dirty="0"/>
          </a:p>
        </p:txBody>
      </p:sp>
      <p:sp>
        <p:nvSpPr>
          <p:cNvPr id="6" name="Content Placeholder 5"/>
          <p:cNvSpPr>
            <a:spLocks noGrp="1"/>
          </p:cNvSpPr>
          <p:nvPr>
            <p:ph sz="quarter" idx="1"/>
          </p:nvPr>
        </p:nvSpPr>
        <p:spPr/>
        <p:txBody>
          <a:bodyPr/>
          <a:lstStyle/>
          <a:p>
            <a:r>
              <a:rPr lang="en-US" dirty="0"/>
              <a:t>Tables are already constructed for use as well</a:t>
            </a:r>
          </a:p>
        </p:txBody>
      </p:sp>
      <p:sp>
        <p:nvSpPr>
          <p:cNvPr id="7" name="TextBox 6"/>
          <p:cNvSpPr txBox="1"/>
          <p:nvPr/>
        </p:nvSpPr>
        <p:spPr>
          <a:xfrm>
            <a:off x="990600" y="1905000"/>
            <a:ext cx="7620000" cy="1200329"/>
          </a:xfrm>
          <a:prstGeom prst="rect">
            <a:avLst/>
          </a:prstGeom>
          <a:noFill/>
        </p:spPr>
        <p:txBody>
          <a:bodyPr wrap="square" rtlCol="0">
            <a:spAutoFit/>
          </a:bodyPr>
          <a:lstStyle/>
          <a:p>
            <a:r>
              <a:rPr lang="en-US" dirty="0"/>
              <a:t>In the Southwest, 5% of all cell phone calls are dropped. </a:t>
            </a:r>
            <a:r>
              <a:rPr lang="en-US" dirty="0" smtClean="0"/>
              <a:t> What </a:t>
            </a:r>
            <a:r>
              <a:rPr lang="en-US" dirty="0"/>
              <a:t>is the probability that out of six randomly selected calls, none was dropped? Exactly one? Exactly two? Exactly three? Exactly four? Exactly five? Exactly six out of six? See the table below for the answers.</a:t>
            </a: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9138" y="3337799"/>
            <a:ext cx="7281833" cy="29106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Slide Number Placeholder 3"/>
          <p:cNvSpPr>
            <a:spLocks noGrp="1"/>
          </p:cNvSpPr>
          <p:nvPr>
            <p:ph type="sldNum" sz="quarter" idx="12"/>
          </p:nvPr>
        </p:nvSpPr>
        <p:spPr/>
        <p:txBody>
          <a:bodyPr/>
          <a:lstStyle/>
          <a:p>
            <a:r>
              <a:rPr lang="en-US"/>
              <a:t>6-</a:t>
            </a:r>
            <a:fld id="{F38DF745-7D3F-47F4-83A3-874385CFAA69}" type="slidenum">
              <a:rPr lang="en-US" smtClean="0"/>
              <a:pPr/>
              <a:t>22</a:t>
            </a:fld>
            <a:endParaRPr lang="en-US" dirty="0"/>
          </a:p>
        </p:txBody>
      </p:sp>
    </p:spTree>
    <p:extLst>
      <p:ext uri="{BB962C8B-B14F-4D97-AF65-F5344CB8AC3E}">
        <p14:creationId xmlns:p14="http://schemas.microsoft.com/office/powerpoint/2010/main" val="20654469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Cumulative Binomial Probability Distributions</a:t>
            </a:r>
          </a:p>
        </p:txBody>
      </p:sp>
      <p:sp>
        <p:nvSpPr>
          <p:cNvPr id="3" name="Footer Placeholder 2"/>
          <p:cNvSpPr>
            <a:spLocks noGrp="1"/>
          </p:cNvSpPr>
          <p:nvPr>
            <p:ph type="ftr" sz="quarter" idx="11"/>
          </p:nvPr>
        </p:nvSpPr>
        <p:spPr/>
        <p:txBody>
          <a:bodyPr/>
          <a:lstStyle/>
          <a:p>
            <a:r>
              <a:rPr lang="en-US"/>
              <a:t>Copyright  2018 by McGraw-Hill Education.  All rights reserved.</a:t>
            </a:r>
            <a:endParaRPr lang="en-US" dirty="0"/>
          </a:p>
        </p:txBody>
      </p:sp>
      <mc:AlternateContent xmlns:mc="http://schemas.openxmlformats.org/markup-compatibility/2006" xmlns:a14="http://schemas.microsoft.com/office/drawing/2010/main">
        <mc:Choice Requires="a14">
          <p:sp>
            <p:nvSpPr>
              <p:cNvPr id="5" name="TextBox 4"/>
              <p:cNvSpPr txBox="1"/>
              <p:nvPr/>
            </p:nvSpPr>
            <p:spPr>
              <a:xfrm>
                <a:off x="685800" y="1447800"/>
                <a:ext cx="7772400" cy="4770537"/>
              </a:xfrm>
              <a:prstGeom prst="rect">
                <a:avLst/>
              </a:prstGeom>
              <a:noFill/>
            </p:spPr>
            <p:txBody>
              <a:bodyPr wrap="square" rtlCol="0">
                <a:spAutoFit/>
              </a:bodyPr>
              <a:lstStyle/>
              <a:p>
                <a:r>
                  <a:rPr lang="en-US" dirty="0"/>
                  <a:t>A study by the Illinois Department of Transportation concluded </a:t>
                </a:r>
                <a:r>
                  <a:rPr lang="en-US" dirty="0">
                    <a:solidFill>
                      <a:srgbClr val="FF0000"/>
                    </a:solidFill>
                  </a:rPr>
                  <a:t>that 76.2% of </a:t>
                </a:r>
                <a:r>
                  <a:rPr lang="en-US" dirty="0"/>
                  <a:t>front seat occupants wore seat belts. That is, both occupants of the front seat were using their seat belts. Suppose we decide to compare that information with current usage. </a:t>
                </a:r>
                <a:r>
                  <a:rPr lang="en-US" dirty="0">
                    <a:solidFill>
                      <a:srgbClr val="FF0000"/>
                    </a:solidFill>
                  </a:rPr>
                  <a:t>We select a sample of 12 vehicles.</a:t>
                </a:r>
              </a:p>
              <a:p>
                <a:endParaRPr lang="en-US" sz="1200" dirty="0"/>
              </a:p>
              <a:p>
                <a:pPr marL="342900" indent="-342900">
                  <a:spcAft>
                    <a:spcPts val="1200"/>
                  </a:spcAft>
                  <a:buFont typeface="+mj-lt"/>
                  <a:buAutoNum type="arabicPeriod"/>
                </a:pPr>
                <a:r>
                  <a:rPr lang="en-US" dirty="0"/>
                  <a:t>What is the probability that the front seat occupants in </a:t>
                </a:r>
                <a:r>
                  <a:rPr lang="en-US" dirty="0">
                    <a:solidFill>
                      <a:srgbClr val="FF0000"/>
                    </a:solidFill>
                  </a:rPr>
                  <a:t>exactly</a:t>
                </a:r>
                <a:r>
                  <a:rPr lang="en-US" dirty="0"/>
                  <a:t> </a:t>
                </a:r>
                <a:r>
                  <a:rPr lang="en-US" dirty="0">
                    <a:solidFill>
                      <a:srgbClr val="FF0000"/>
                    </a:solidFill>
                  </a:rPr>
                  <a:t>7 </a:t>
                </a:r>
                <a:r>
                  <a:rPr lang="en-US" dirty="0"/>
                  <a:t>of the 12 vehicles are wearing seat belts?</a:t>
                </a:r>
              </a:p>
              <a:p>
                <a:pPr>
                  <a:spcAft>
                    <a:spcPts val="1200"/>
                  </a:spcAft>
                </a:pPr>
                <a:r>
                  <a:rPr lang="en-US" dirty="0"/>
                  <a:t>		P(x) = </a:t>
                </a:r>
                <a:r>
                  <a:rPr lang="en-US" baseline="-25000" dirty="0"/>
                  <a:t>n</a:t>
                </a:r>
                <a:r>
                  <a:rPr lang="en-US" dirty="0"/>
                  <a:t>C</a:t>
                </a:r>
                <a:r>
                  <a:rPr lang="en-US" baseline="-25000" dirty="0"/>
                  <a:t>r</a:t>
                </a:r>
                <a:r>
                  <a:rPr lang="en-US" dirty="0"/>
                  <a:t>(</a:t>
                </a:r>
                <a14:m>
                  <m:oMath xmlns:m="http://schemas.openxmlformats.org/officeDocument/2006/math">
                    <m:r>
                      <m:rPr>
                        <m:sty m:val="p"/>
                      </m:rPr>
                      <a:rPr lang="en-US">
                        <a:latin typeface="Cambria Math"/>
                        <a:ea typeface="Cambria Math"/>
                      </a:rPr>
                      <m:t>π</m:t>
                    </m:r>
                    <m:r>
                      <a:rPr lang="en-US">
                        <a:latin typeface="Cambria Math"/>
                        <a:ea typeface="Cambria Math"/>
                      </a:rPr>
                      <m:t>)</m:t>
                    </m:r>
                    <m:r>
                      <m:rPr>
                        <m:sty m:val="p"/>
                      </m:rPr>
                      <a:rPr lang="en-US" baseline="30000">
                        <a:latin typeface="Cambria Math"/>
                        <a:ea typeface="Cambria Math"/>
                      </a:rPr>
                      <m:t>r</m:t>
                    </m:r>
                    <m:d>
                      <m:dPr>
                        <m:ctrlPr>
                          <a:rPr lang="en-US" i="1">
                            <a:latin typeface="Cambria Math" panose="02040503050406030204" pitchFamily="18" charset="0"/>
                            <a:ea typeface="Cambria Math"/>
                          </a:rPr>
                        </m:ctrlPr>
                      </m:dPr>
                      <m:e>
                        <m:r>
                          <a:rPr lang="en-US">
                            <a:latin typeface="Cambria Math"/>
                            <a:ea typeface="Cambria Math"/>
                          </a:rPr>
                          <m:t>1</m:t>
                        </m:r>
                        <m:r>
                          <a:rPr lang="en-US">
                            <a:latin typeface="Cambria Math"/>
                            <a:ea typeface="Cambria Math"/>
                          </a:rPr>
                          <m:t>−</m:t>
                        </m:r>
                        <m:r>
                          <m:rPr>
                            <m:sty m:val="p"/>
                          </m:rPr>
                          <a:rPr lang="en-US">
                            <a:latin typeface="Cambria Math"/>
                            <a:ea typeface="Cambria Math"/>
                          </a:rPr>
                          <m:t>π</m:t>
                        </m:r>
                      </m:e>
                    </m:d>
                    <m:r>
                      <m:rPr>
                        <m:sty m:val="p"/>
                      </m:rPr>
                      <a:rPr lang="en-US" baseline="30000">
                        <a:latin typeface="Cambria Math"/>
                        <a:ea typeface="Cambria Math"/>
                      </a:rPr>
                      <m:t>n</m:t>
                    </m:r>
                    <m:r>
                      <a:rPr lang="en-US" baseline="10000">
                        <a:latin typeface="Cambria Math"/>
                        <a:ea typeface="Cambria Math"/>
                      </a:rPr>
                      <m:t>−</m:t>
                    </m:r>
                    <m:r>
                      <m:rPr>
                        <m:sty m:val="p"/>
                      </m:rPr>
                      <a:rPr lang="en-US" baseline="30000">
                        <a:latin typeface="Cambria Math"/>
                        <a:ea typeface="Cambria Math"/>
                      </a:rPr>
                      <m:t>r</m:t>
                    </m:r>
                  </m:oMath>
                </a14:m>
                <a:endParaRPr lang="en-US" baseline="30000" dirty="0">
                  <a:ea typeface="Cambria Math"/>
                </a:endParaRPr>
              </a:p>
              <a:p>
                <a:pPr>
                  <a:spcAft>
                    <a:spcPts val="300"/>
                  </a:spcAft>
                </a:pPr>
                <a:r>
                  <a:rPr lang="en-US" dirty="0"/>
                  <a:t>	P(x=7) = </a:t>
                </a:r>
                <a:r>
                  <a:rPr lang="en-US" baseline="-25000" dirty="0"/>
                  <a:t>12</a:t>
                </a:r>
                <a:r>
                  <a:rPr lang="en-US" dirty="0"/>
                  <a:t>C</a:t>
                </a:r>
                <a:r>
                  <a:rPr lang="en-US" baseline="-25000" dirty="0"/>
                  <a:t>7</a:t>
                </a:r>
                <a:r>
                  <a:rPr lang="en-US" dirty="0"/>
                  <a:t>(</a:t>
                </a:r>
                <a14:m>
                  <m:oMath xmlns:m="http://schemas.openxmlformats.org/officeDocument/2006/math">
                    <m:r>
                      <a:rPr lang="en-US" dirty="0">
                        <a:latin typeface="Cambria Math"/>
                        <a:ea typeface="Cambria Math"/>
                      </a:rPr>
                      <m:t>.</m:t>
                    </m:r>
                    <m:r>
                      <a:rPr lang="en-US" b="0" i="0" dirty="0" smtClean="0">
                        <a:latin typeface="Cambria Math"/>
                        <a:ea typeface="Cambria Math"/>
                      </a:rPr>
                      <m:t>762</m:t>
                    </m:r>
                    <m:r>
                      <a:rPr lang="en-US">
                        <a:latin typeface="Cambria Math"/>
                        <a:ea typeface="Cambria Math"/>
                      </a:rPr>
                      <m:t>)</m:t>
                    </m:r>
                    <m:r>
                      <a:rPr lang="en-US" b="0" i="0" baseline="30000" smtClean="0">
                        <a:latin typeface="Cambria Math"/>
                        <a:ea typeface="Cambria Math"/>
                      </a:rPr>
                      <m:t>7</m:t>
                    </m:r>
                    <m:d>
                      <m:dPr>
                        <m:ctrlPr>
                          <a:rPr lang="en-US" i="1">
                            <a:latin typeface="Cambria Math" panose="02040503050406030204" pitchFamily="18" charset="0"/>
                            <a:ea typeface="Cambria Math"/>
                          </a:rPr>
                        </m:ctrlPr>
                      </m:dPr>
                      <m:e>
                        <m:r>
                          <a:rPr lang="en-US">
                            <a:latin typeface="Cambria Math"/>
                            <a:ea typeface="Cambria Math"/>
                          </a:rPr>
                          <m:t>1</m:t>
                        </m:r>
                        <m:r>
                          <a:rPr lang="en-US">
                            <a:latin typeface="Cambria Math"/>
                            <a:ea typeface="Cambria Math"/>
                          </a:rPr>
                          <m:t>−</m:t>
                        </m:r>
                        <m:r>
                          <a:rPr lang="en-US" i="1">
                            <a:latin typeface="Cambria Math"/>
                            <a:ea typeface="Cambria Math"/>
                          </a:rPr>
                          <m:t>.</m:t>
                        </m:r>
                        <m:r>
                          <a:rPr lang="en-US" b="0" i="1" smtClean="0">
                            <a:latin typeface="Cambria Math"/>
                            <a:ea typeface="Cambria Math"/>
                          </a:rPr>
                          <m:t>762</m:t>
                        </m:r>
                      </m:e>
                    </m:d>
                    <m:r>
                      <a:rPr lang="en-US" b="0" i="0" baseline="30000" smtClean="0">
                        <a:latin typeface="Cambria Math"/>
                        <a:ea typeface="Cambria Math"/>
                      </a:rPr>
                      <m:t>12</m:t>
                    </m:r>
                    <m:r>
                      <a:rPr lang="en-US" baseline="10000">
                        <a:latin typeface="Cambria Math"/>
                        <a:ea typeface="Cambria Math"/>
                      </a:rPr>
                      <m:t>−</m:t>
                    </m:r>
                    <m:r>
                      <a:rPr lang="en-US" b="0" i="0" baseline="30000" smtClean="0">
                        <a:latin typeface="Cambria Math"/>
                        <a:ea typeface="Cambria Math"/>
                      </a:rPr>
                      <m:t>7</m:t>
                    </m:r>
                  </m:oMath>
                </a14:m>
                <a:endParaRPr lang="en-US" baseline="30000" dirty="0">
                  <a:ea typeface="Cambria Math"/>
                </a:endParaRPr>
              </a:p>
              <a:p>
                <a:pPr>
                  <a:spcAft>
                    <a:spcPts val="600"/>
                  </a:spcAft>
                </a:pPr>
                <a:r>
                  <a:rPr lang="en-US" dirty="0"/>
                  <a:t>           	           = 792(.149171)(.000764) = .0902</a:t>
                </a:r>
                <a:endParaRPr lang="en-US" baseline="30000" dirty="0"/>
              </a:p>
              <a:p>
                <a:pPr marL="342900" indent="-342900">
                  <a:spcAft>
                    <a:spcPts val="1200"/>
                  </a:spcAft>
                  <a:buFont typeface="+mj-lt"/>
                  <a:buAutoNum type="arabicPeriod" startAt="2"/>
                </a:pPr>
                <a:r>
                  <a:rPr lang="en-US" dirty="0"/>
                  <a:t>What is the probability that at </a:t>
                </a:r>
                <a:r>
                  <a:rPr lang="en-US" dirty="0">
                    <a:solidFill>
                      <a:srgbClr val="FF0000"/>
                    </a:solidFill>
                  </a:rPr>
                  <a:t>least</a:t>
                </a:r>
                <a:r>
                  <a:rPr lang="en-US" dirty="0"/>
                  <a:t> 7 of the 12 front seat occupants are wearing seat belts?</a:t>
                </a:r>
              </a:p>
              <a:p>
                <a:pPr>
                  <a:spcAft>
                    <a:spcPts val="300"/>
                  </a:spcAft>
                </a:pPr>
                <a:r>
                  <a:rPr lang="en-US" dirty="0"/>
                  <a:t>	P(x≥7) = P(x=7) + P(x=8) + P(x=9) + P(x=10) + P(x=11) + P(x=12)</a:t>
                </a:r>
              </a:p>
              <a:p>
                <a:pPr>
                  <a:spcAft>
                    <a:spcPts val="300"/>
                  </a:spcAft>
                </a:pPr>
                <a:r>
                  <a:rPr lang="en-US" dirty="0"/>
                  <a:t>	           =.0902 + .1805 + .2569 + .2467 + .1436 + .0383</a:t>
                </a:r>
              </a:p>
              <a:p>
                <a:r>
                  <a:rPr lang="en-US" dirty="0"/>
                  <a:t>	           =.9562</a:t>
                </a:r>
              </a:p>
            </p:txBody>
          </p:sp>
        </mc:Choice>
        <mc:Fallback xmlns="">
          <p:sp>
            <p:nvSpPr>
              <p:cNvPr id="5" name="TextBox 4"/>
              <p:cNvSpPr txBox="1">
                <a:spLocks noRot="1" noChangeAspect="1" noMove="1" noResize="1" noEditPoints="1" noAdjustHandles="1" noChangeArrowheads="1" noChangeShapeType="1" noTextEdit="1"/>
              </p:cNvSpPr>
              <p:nvPr/>
            </p:nvSpPr>
            <p:spPr>
              <a:xfrm>
                <a:off x="685800" y="1447800"/>
                <a:ext cx="7772400" cy="4770537"/>
              </a:xfrm>
              <a:prstGeom prst="rect">
                <a:avLst/>
              </a:prstGeom>
              <a:blipFill rotWithShape="0">
                <a:blip r:embed="rId3"/>
                <a:stretch>
                  <a:fillRect l="-706" t="-767" b="-1790"/>
                </a:stretch>
              </a:blipFill>
            </p:spPr>
            <p:txBody>
              <a:bodyPr/>
              <a:lstStyle/>
              <a:p>
                <a:r>
                  <a:rPr lang="ar-SA">
                    <a:noFill/>
                  </a:rPr>
                  <a:t> </a:t>
                </a:r>
              </a:p>
            </p:txBody>
          </p:sp>
        </mc:Fallback>
      </mc:AlternateContent>
      <p:sp>
        <p:nvSpPr>
          <p:cNvPr id="4" name="Slide Number Placeholder 3"/>
          <p:cNvSpPr>
            <a:spLocks noGrp="1"/>
          </p:cNvSpPr>
          <p:nvPr>
            <p:ph type="sldNum" sz="quarter" idx="12"/>
          </p:nvPr>
        </p:nvSpPr>
        <p:spPr/>
        <p:txBody>
          <a:bodyPr/>
          <a:lstStyle/>
          <a:p>
            <a:r>
              <a:rPr lang="en-US"/>
              <a:t>6-</a:t>
            </a:r>
            <a:fld id="{A68F1C3D-7991-4430-8FD2-6BE0AA8A1311}" type="slidenum">
              <a:rPr lang="en-US" smtClean="0"/>
              <a:pPr/>
              <a:t>23</a:t>
            </a:fld>
            <a:endParaRPr lang="en-US" dirty="0"/>
          </a:p>
        </p:txBody>
      </p:sp>
    </p:spTree>
    <p:extLst>
      <p:ext uri="{BB962C8B-B14F-4D97-AF65-F5344CB8AC3E}">
        <p14:creationId xmlns:p14="http://schemas.microsoft.com/office/powerpoint/2010/main" val="6474510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Hypergeometric Distribution</a:t>
            </a:r>
          </a:p>
        </p:txBody>
      </p:sp>
      <p:sp>
        <p:nvSpPr>
          <p:cNvPr id="3" name="Footer Placeholder 2"/>
          <p:cNvSpPr>
            <a:spLocks noGrp="1"/>
          </p:cNvSpPr>
          <p:nvPr>
            <p:ph type="ftr" sz="quarter" idx="11"/>
          </p:nvPr>
        </p:nvSpPr>
        <p:spPr/>
        <p:txBody>
          <a:bodyPr/>
          <a:lstStyle/>
          <a:p>
            <a:r>
              <a:rPr lang="en-US"/>
              <a:t>Copyright  2018 by McGraw-Hill Education.  All rights reserved.</a:t>
            </a:r>
            <a:endParaRPr lang="en-US" dirty="0"/>
          </a:p>
        </p:txBody>
      </p:sp>
      <p:sp>
        <p:nvSpPr>
          <p:cNvPr id="4" name="Content Placeholder 3"/>
          <p:cNvSpPr>
            <a:spLocks noGrp="1"/>
          </p:cNvSpPr>
          <p:nvPr>
            <p:ph sz="quarter" idx="1"/>
          </p:nvPr>
        </p:nvSpPr>
        <p:spPr/>
        <p:txBody>
          <a:bodyPr/>
          <a:lstStyle/>
          <a:p>
            <a:r>
              <a:rPr lang="en-US" dirty="0"/>
              <a:t>When sampling from relatively small populations without replacement, use the hypergeometric distribution</a:t>
            </a:r>
          </a:p>
        </p:txBody>
      </p:sp>
      <p:sp>
        <p:nvSpPr>
          <p:cNvPr id="6" name="TextBox 5"/>
          <p:cNvSpPr txBox="1"/>
          <p:nvPr/>
        </p:nvSpPr>
        <p:spPr>
          <a:xfrm>
            <a:off x="457200" y="2583481"/>
            <a:ext cx="8382000" cy="2246769"/>
          </a:xfrm>
          <a:prstGeom prst="rect">
            <a:avLst/>
          </a:prstGeom>
          <a:solidFill>
            <a:srgbClr val="CCFF99"/>
          </a:solidFill>
          <a:ln>
            <a:solidFill>
              <a:srgbClr val="00B050"/>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00B050"/>
                </a:solidFill>
              </a:rPr>
              <a:t>HYPERGEOMETRIC PROBABILITY EXPERIMENT</a:t>
            </a:r>
          </a:p>
          <a:p>
            <a:pPr marL="342900" indent="-342900">
              <a:buAutoNum type="arabicPeriod"/>
            </a:pPr>
            <a:r>
              <a:rPr lang="en-US" sz="2000" dirty="0"/>
              <a:t>An outcome on each trial of an experiment is classified into one of two mutually exclusive categories — a </a:t>
            </a:r>
            <a:r>
              <a:rPr lang="en-US" sz="2000" dirty="0">
                <a:solidFill>
                  <a:srgbClr val="FF0000"/>
                </a:solidFill>
              </a:rPr>
              <a:t>success or a failure</a:t>
            </a:r>
            <a:r>
              <a:rPr lang="en-US" sz="2000" dirty="0"/>
              <a:t>.</a:t>
            </a:r>
          </a:p>
          <a:p>
            <a:pPr marL="342900" indent="-342900">
              <a:buAutoNum type="arabicPeriod"/>
            </a:pPr>
            <a:r>
              <a:rPr lang="en-US" sz="2000" dirty="0"/>
              <a:t>The random variable is the number of successes in a fixed number of trials.</a:t>
            </a:r>
          </a:p>
          <a:p>
            <a:pPr marL="342900" indent="-342900">
              <a:buAutoNum type="arabicPeriod"/>
            </a:pPr>
            <a:r>
              <a:rPr lang="en-US" sz="2000" dirty="0"/>
              <a:t>The trials are </a:t>
            </a:r>
            <a:r>
              <a:rPr lang="en-US" sz="2000" u="sng" dirty="0">
                <a:solidFill>
                  <a:srgbClr val="FF0000"/>
                </a:solidFill>
              </a:rPr>
              <a:t>not independent.</a:t>
            </a:r>
          </a:p>
          <a:p>
            <a:pPr marL="342900" indent="-342900">
              <a:buAutoNum type="arabicPeriod"/>
            </a:pPr>
            <a:r>
              <a:rPr lang="en-US" sz="2000" dirty="0"/>
              <a:t>We assume that we </a:t>
            </a:r>
            <a:r>
              <a:rPr lang="en-US" sz="2000" dirty="0">
                <a:solidFill>
                  <a:srgbClr val="FF0000"/>
                </a:solidFill>
              </a:rPr>
              <a:t>sample from a finite population without replacement</a:t>
            </a:r>
            <a:r>
              <a:rPr lang="en-US" sz="2000" dirty="0"/>
              <a:t> </a:t>
            </a:r>
            <a:r>
              <a:rPr lang="en-US" sz="2000" dirty="0" smtClean="0"/>
              <a:t>and  </a:t>
            </a:r>
            <a:r>
              <a:rPr lang="en-US" sz="2000" dirty="0">
                <a:solidFill>
                  <a:srgbClr val="FF0000"/>
                </a:solidFill>
              </a:rPr>
              <a:t>n/N &gt; 0.05</a:t>
            </a:r>
            <a:r>
              <a:rPr lang="en-US" sz="2000" dirty="0"/>
              <a:t>. So, the probability of a success changes for each trial.</a:t>
            </a:r>
          </a:p>
        </p:txBody>
      </p:sp>
      <p:sp>
        <p:nvSpPr>
          <p:cNvPr id="5" name="Slide Number Placeholder 4"/>
          <p:cNvSpPr>
            <a:spLocks noGrp="1"/>
          </p:cNvSpPr>
          <p:nvPr>
            <p:ph type="sldNum" sz="quarter" idx="12"/>
          </p:nvPr>
        </p:nvSpPr>
        <p:spPr/>
        <p:txBody>
          <a:bodyPr/>
          <a:lstStyle/>
          <a:p>
            <a:r>
              <a:rPr lang="en-US"/>
              <a:t>6-</a:t>
            </a:r>
            <a:fld id="{F38DF745-7D3F-47F4-83A3-874385CFAA69}" type="slidenum">
              <a:rPr lang="en-US" smtClean="0"/>
              <a:pPr/>
              <a:t>24</a:t>
            </a:fld>
            <a:endParaRPr lang="en-US" dirty="0"/>
          </a:p>
        </p:txBody>
      </p:sp>
    </p:spTree>
    <p:extLst>
      <p:ext uri="{BB962C8B-B14F-4D97-AF65-F5344CB8AC3E}">
        <p14:creationId xmlns:p14="http://schemas.microsoft.com/office/powerpoint/2010/main" val="741273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3" name="Footer Placeholder 2"/>
          <p:cNvSpPr>
            <a:spLocks noGrp="1"/>
          </p:cNvSpPr>
          <p:nvPr>
            <p:ph type="ftr" sz="quarter" idx="11"/>
          </p:nvPr>
        </p:nvSpPr>
        <p:spPr/>
        <p:txBody>
          <a:bodyPr/>
          <a:lstStyle/>
          <a:p>
            <a:r>
              <a:rPr lang="en-US" smtClean="0"/>
              <a:t>Copyright  2018 by McGraw-Hill Education.  All rights reserved.</a:t>
            </a:r>
            <a:endParaRPr lang="en-US" dirty="0"/>
          </a:p>
        </p:txBody>
      </p:sp>
      <p:sp>
        <p:nvSpPr>
          <p:cNvPr id="4" name="Slide Number Placeholder 3"/>
          <p:cNvSpPr>
            <a:spLocks noGrp="1"/>
          </p:cNvSpPr>
          <p:nvPr>
            <p:ph type="sldNum" sz="quarter" idx="12"/>
          </p:nvPr>
        </p:nvSpPr>
        <p:spPr/>
        <p:txBody>
          <a:bodyPr/>
          <a:lstStyle/>
          <a:p>
            <a:r>
              <a:rPr lang="en-US" smtClean="0"/>
              <a:t>6-</a:t>
            </a:r>
            <a:fld id="{F38DF745-7D3F-47F4-83A3-874385CFAA69}" type="slidenum">
              <a:rPr lang="en-US" smtClean="0"/>
              <a:pPr/>
              <a:t>25</a:t>
            </a:fld>
            <a:endParaRPr lang="en-US" dirty="0"/>
          </a:p>
        </p:txBody>
      </p:sp>
      <p:pic>
        <p:nvPicPr>
          <p:cNvPr id="6" name="Picture 5"/>
          <p:cNvPicPr>
            <a:picLocks noChangeAspect="1"/>
          </p:cNvPicPr>
          <p:nvPr/>
        </p:nvPicPr>
        <p:blipFill>
          <a:blip r:embed="rId2"/>
          <a:stretch>
            <a:fillRect/>
          </a:stretch>
        </p:blipFill>
        <p:spPr>
          <a:xfrm>
            <a:off x="838200" y="0"/>
            <a:ext cx="7720542" cy="4824521"/>
          </a:xfrm>
          <a:prstGeom prst="rect">
            <a:avLst/>
          </a:prstGeom>
        </p:spPr>
      </p:pic>
      <p:pic>
        <p:nvPicPr>
          <p:cNvPr id="7" name="Picture 6"/>
          <p:cNvPicPr>
            <a:picLocks noChangeAspect="1"/>
          </p:cNvPicPr>
          <p:nvPr/>
        </p:nvPicPr>
        <p:blipFill>
          <a:blip r:embed="rId3"/>
          <a:stretch>
            <a:fillRect/>
          </a:stretch>
        </p:blipFill>
        <p:spPr>
          <a:xfrm>
            <a:off x="841305" y="4824520"/>
            <a:ext cx="7717438" cy="1804880"/>
          </a:xfrm>
          <a:prstGeom prst="rect">
            <a:avLst/>
          </a:prstGeom>
        </p:spPr>
      </p:pic>
    </p:spTree>
    <p:extLst>
      <p:ext uri="{BB962C8B-B14F-4D97-AF65-F5344CB8AC3E}">
        <p14:creationId xmlns:p14="http://schemas.microsoft.com/office/powerpoint/2010/main" val="14659129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Hypergeometric Formula</a:t>
            </a:r>
          </a:p>
        </p:txBody>
      </p:sp>
      <p:sp>
        <p:nvSpPr>
          <p:cNvPr id="3" name="Footer Placeholder 2"/>
          <p:cNvSpPr>
            <a:spLocks noGrp="1"/>
          </p:cNvSpPr>
          <p:nvPr>
            <p:ph type="ftr" sz="quarter" idx="11"/>
          </p:nvPr>
        </p:nvSpPr>
        <p:spPr/>
        <p:txBody>
          <a:bodyPr/>
          <a:lstStyle/>
          <a:p>
            <a:r>
              <a:rPr lang="en-US"/>
              <a:t>Copyright  2018 by McGraw-Hill Education.  All rights reserved.</a:t>
            </a:r>
            <a:endParaRPr lang="en-US" dirty="0"/>
          </a:p>
        </p:txBody>
      </p:sp>
      <p:pic>
        <p:nvPicPr>
          <p:cNvPr id="5" name="Picture 2"/>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tretch>
            <a:fillRect/>
          </a:stretch>
        </p:blipFill>
        <p:spPr bwMode="auto">
          <a:xfrm>
            <a:off x="77724" y="1165123"/>
            <a:ext cx="8531352" cy="101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3"/>
          <p:cNvPicPr>
            <a:picLocks noChangeAspect="1" noChangeArrowheads="1"/>
          </p:cNvPicPr>
          <p:nvPr/>
        </p:nvPicPr>
        <p:blipFill>
          <a:blip r:embed="rId4" cstate="print"/>
          <a:srcRect/>
          <a:stretch>
            <a:fillRect/>
          </a:stretch>
        </p:blipFill>
        <p:spPr bwMode="auto">
          <a:xfrm>
            <a:off x="1066800" y="2209800"/>
            <a:ext cx="7437437" cy="1660525"/>
          </a:xfrm>
          <a:prstGeom prst="rect">
            <a:avLst/>
          </a:prstGeom>
          <a:noFill/>
          <a:ln w="9525">
            <a:noFill/>
            <a:miter lim="800000"/>
            <a:headEnd/>
            <a:tailEnd/>
          </a:ln>
        </p:spPr>
      </p:pic>
      <p:sp>
        <p:nvSpPr>
          <p:cNvPr id="4" name="TextBox 3"/>
          <p:cNvSpPr txBox="1"/>
          <p:nvPr/>
        </p:nvSpPr>
        <p:spPr>
          <a:xfrm>
            <a:off x="746918" y="4038599"/>
            <a:ext cx="4038600" cy="2031325"/>
          </a:xfrm>
          <a:prstGeom prst="rect">
            <a:avLst/>
          </a:prstGeom>
          <a:noFill/>
        </p:spPr>
        <p:txBody>
          <a:bodyPr wrap="square" rtlCol="0">
            <a:spAutoFit/>
          </a:bodyPr>
          <a:lstStyle/>
          <a:p>
            <a:r>
              <a:rPr lang="en-US" dirty="0"/>
              <a:t>PlayTime Toys Inc. employs 50 people in the Assembly Dept. Forty of the employees belong to a union and 10 do not. Five employees are selected at random to form a committee. What is the probability that four of the five belong to a union.</a:t>
            </a:r>
          </a:p>
        </p:txBody>
      </p:sp>
      <mc:AlternateContent xmlns:mc="http://schemas.openxmlformats.org/markup-compatibility/2006" xmlns:a14="http://schemas.microsoft.com/office/drawing/2010/main">
        <mc:Choice Requires="a14">
          <p:sp>
            <p:nvSpPr>
              <p:cNvPr id="9" name="TextBox 8"/>
              <p:cNvSpPr txBox="1"/>
              <p:nvPr/>
            </p:nvSpPr>
            <p:spPr>
              <a:xfrm>
                <a:off x="5029200" y="4038599"/>
                <a:ext cx="3048000" cy="131311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a:rPr>
                        <m:t>𝑃</m:t>
                      </m:r>
                      <m:d>
                        <m:dPr>
                          <m:ctrlPr>
                            <a:rPr lang="en-US" b="0" i="1" smtClean="0">
                              <a:latin typeface="Cambria Math" panose="02040503050406030204" pitchFamily="18" charset="0"/>
                            </a:rPr>
                          </m:ctrlPr>
                        </m:dPr>
                        <m:e>
                          <m:r>
                            <a:rPr lang="en-US" b="0" i="1" smtClean="0">
                              <a:latin typeface="Cambria Math"/>
                            </a:rPr>
                            <m:t>4</m:t>
                          </m:r>
                        </m:e>
                      </m:d>
                      <m:r>
                        <a:rPr lang="en-US" b="0" i="1" smtClean="0">
                          <a:latin typeface="Cambria Math"/>
                        </a:rPr>
                        <m:t>= </m:t>
                      </m:r>
                      <m:f>
                        <m:fPr>
                          <m:ctrlPr>
                            <a:rPr lang="en-US" b="0" i="1" smtClean="0">
                              <a:latin typeface="Cambria Math" panose="02040503050406030204" pitchFamily="18" charset="0"/>
                            </a:rPr>
                          </m:ctrlPr>
                        </m:fPr>
                        <m:num>
                          <m:r>
                            <a:rPr lang="en-US" b="0" i="1" smtClean="0">
                              <a:latin typeface="Cambria Math"/>
                            </a:rPr>
                            <m:t>(</m:t>
                          </m:r>
                          <m:r>
                            <a:rPr lang="en-US" b="0" i="1" baseline="-25000" smtClean="0">
                              <a:latin typeface="Cambria Math"/>
                            </a:rPr>
                            <m:t>40</m:t>
                          </m:r>
                          <m:r>
                            <a:rPr lang="en-US" b="0" i="1" smtClean="0">
                              <a:latin typeface="Cambria Math"/>
                            </a:rPr>
                            <m:t>𝐶</m:t>
                          </m:r>
                          <m:r>
                            <a:rPr lang="en-US" b="0" i="1" baseline="-25000" smtClean="0">
                              <a:latin typeface="Cambria Math"/>
                            </a:rPr>
                            <m:t>4</m:t>
                          </m:r>
                          <m:r>
                            <a:rPr lang="en-US" b="0" i="1" smtClean="0">
                              <a:latin typeface="Cambria Math"/>
                            </a:rPr>
                            <m:t>)(</m:t>
                          </m:r>
                          <m:r>
                            <a:rPr lang="en-US" b="0" i="1" baseline="-25000" smtClean="0">
                              <a:latin typeface="Cambria Math"/>
                            </a:rPr>
                            <m:t>50</m:t>
                          </m:r>
                          <m:r>
                            <m:rPr>
                              <m:nor/>
                            </m:rPr>
                            <a:rPr lang="en-US" b="0" i="0" baseline="-25000" smtClean="0">
                              <a:latin typeface="Cambria Math"/>
                            </a:rPr>
                            <m:t>−</m:t>
                          </m:r>
                          <m:r>
                            <a:rPr lang="en-US" b="0" i="1" baseline="-25000" smtClean="0">
                              <a:latin typeface="Cambria Math"/>
                            </a:rPr>
                            <m:t>40</m:t>
                          </m:r>
                          <m:r>
                            <a:rPr lang="en-US" b="0" i="1" smtClean="0">
                              <a:latin typeface="Cambria Math"/>
                            </a:rPr>
                            <m:t>𝐶</m:t>
                          </m:r>
                          <m:r>
                            <a:rPr lang="en-US" b="0" i="1" baseline="-25000" smtClean="0">
                              <a:latin typeface="Cambria Math"/>
                            </a:rPr>
                            <m:t>5</m:t>
                          </m:r>
                          <m:r>
                            <m:rPr>
                              <m:nor/>
                            </m:rPr>
                            <a:rPr lang="en-US" b="0" i="0" baseline="-25000" smtClean="0">
                              <a:latin typeface="Cambria Math"/>
                            </a:rPr>
                            <m:t>−</m:t>
                          </m:r>
                          <m:r>
                            <a:rPr lang="en-US" b="0" i="1" baseline="-25000" smtClean="0">
                              <a:latin typeface="Cambria Math"/>
                            </a:rPr>
                            <m:t>4</m:t>
                          </m:r>
                          <m:r>
                            <a:rPr lang="en-US" b="0" i="1" smtClean="0">
                              <a:latin typeface="Cambria Math"/>
                            </a:rPr>
                            <m:t>)</m:t>
                          </m:r>
                        </m:num>
                        <m:den>
                          <m:r>
                            <a:rPr lang="en-US" b="0" i="1" baseline="-25000" smtClean="0">
                              <a:latin typeface="Cambria Math"/>
                            </a:rPr>
                            <m:t>50</m:t>
                          </m:r>
                          <m:r>
                            <a:rPr lang="en-US" b="0" i="1" smtClean="0">
                              <a:latin typeface="Cambria Math"/>
                            </a:rPr>
                            <m:t>𝐶</m:t>
                          </m:r>
                          <m:r>
                            <a:rPr lang="en-US" b="0" i="1" baseline="-25000" smtClean="0">
                              <a:latin typeface="Cambria Math"/>
                            </a:rPr>
                            <m:t>5</m:t>
                          </m:r>
                        </m:den>
                      </m:f>
                    </m:oMath>
                  </m:oMathPara>
                </a14:m>
                <a:endParaRPr lang="en-US" dirty="0"/>
              </a:p>
              <a:p>
                <a:endParaRPr lang="en-US" dirty="0"/>
              </a:p>
              <a:p>
                <a:r>
                  <a:rPr lang="en-US" dirty="0"/>
                  <a:t>           =  </a:t>
                </a:r>
                <a14:m>
                  <m:oMath xmlns:m="http://schemas.openxmlformats.org/officeDocument/2006/math">
                    <m:f>
                      <m:fPr>
                        <m:ctrlPr>
                          <a:rPr lang="en-US" i="1" smtClean="0">
                            <a:latin typeface="Cambria Math" panose="02040503050406030204" pitchFamily="18" charset="0"/>
                          </a:rPr>
                        </m:ctrlPr>
                      </m:fPr>
                      <m:num>
                        <m:r>
                          <a:rPr lang="en-US" b="0" i="1" smtClean="0">
                            <a:latin typeface="Cambria Math"/>
                          </a:rPr>
                          <m:t>(</m:t>
                        </m:r>
                        <m:r>
                          <a:rPr lang="en-US" b="0" i="1" smtClean="0">
                            <a:latin typeface="Cambria Math"/>
                          </a:rPr>
                          <m:t>91</m:t>
                        </m:r>
                        <m:r>
                          <a:rPr lang="en-US" b="0" i="1" smtClean="0">
                            <a:latin typeface="Cambria Math"/>
                          </a:rPr>
                          <m:t>,</m:t>
                        </m:r>
                        <m:r>
                          <a:rPr lang="en-US" b="0" i="1" smtClean="0">
                            <a:latin typeface="Cambria Math"/>
                          </a:rPr>
                          <m:t>390</m:t>
                        </m:r>
                        <m:r>
                          <a:rPr lang="en-US" b="0" i="1" smtClean="0">
                            <a:latin typeface="Cambria Math"/>
                          </a:rPr>
                          <m:t>)(</m:t>
                        </m:r>
                        <m:r>
                          <a:rPr lang="en-US" b="0" i="1" smtClean="0">
                            <a:latin typeface="Cambria Math"/>
                          </a:rPr>
                          <m:t>10</m:t>
                        </m:r>
                        <m:r>
                          <a:rPr lang="en-US" b="0" i="1" smtClean="0">
                            <a:latin typeface="Cambria Math"/>
                          </a:rPr>
                          <m:t>)</m:t>
                        </m:r>
                      </m:num>
                      <m:den>
                        <m:r>
                          <a:rPr lang="en-US" b="0" i="1" smtClean="0">
                            <a:latin typeface="Cambria Math"/>
                          </a:rPr>
                          <m:t>2</m:t>
                        </m:r>
                        <m:r>
                          <a:rPr lang="en-US" b="0" i="1" smtClean="0">
                            <a:latin typeface="Cambria Math"/>
                          </a:rPr>
                          <m:t>,</m:t>
                        </m:r>
                        <m:r>
                          <a:rPr lang="en-US" b="0" i="1" smtClean="0">
                            <a:latin typeface="Cambria Math"/>
                          </a:rPr>
                          <m:t>118</m:t>
                        </m:r>
                        <m:r>
                          <a:rPr lang="en-US" b="0" i="1" smtClean="0">
                            <a:latin typeface="Cambria Math"/>
                          </a:rPr>
                          <m:t>,</m:t>
                        </m:r>
                        <m:r>
                          <a:rPr lang="en-US" b="0" i="1" smtClean="0">
                            <a:latin typeface="Cambria Math"/>
                          </a:rPr>
                          <m:t>760</m:t>
                        </m:r>
                      </m:den>
                    </m:f>
                  </m:oMath>
                </a14:m>
                <a:r>
                  <a:rPr lang="en-US" dirty="0"/>
                  <a:t>  =  .431</a:t>
                </a:r>
              </a:p>
            </p:txBody>
          </p:sp>
        </mc:Choice>
        <mc:Fallback xmlns="">
          <p:sp>
            <p:nvSpPr>
              <p:cNvPr id="9" name="TextBox 8"/>
              <p:cNvSpPr txBox="1">
                <a:spLocks noRot="1" noChangeAspect="1" noMove="1" noResize="1" noEditPoints="1" noAdjustHandles="1" noChangeArrowheads="1" noChangeShapeType="1" noTextEdit="1"/>
              </p:cNvSpPr>
              <p:nvPr/>
            </p:nvSpPr>
            <p:spPr>
              <a:xfrm>
                <a:off x="5029200" y="4038599"/>
                <a:ext cx="3048000" cy="1313116"/>
              </a:xfrm>
              <a:prstGeom prst="rect">
                <a:avLst/>
              </a:prstGeom>
              <a:blipFill rotWithShape="1">
                <a:blip r:embed="rId5"/>
                <a:stretch>
                  <a:fillRect b="-463"/>
                </a:stretch>
              </a:blipFill>
            </p:spPr>
            <p:txBody>
              <a:bodyPr/>
              <a:lstStyle/>
              <a:p>
                <a:r>
                  <a:rPr lang="en-US">
                    <a:noFill/>
                  </a:rPr>
                  <a:t> </a:t>
                </a:r>
              </a:p>
            </p:txBody>
          </p:sp>
        </mc:Fallback>
      </mc:AlternateContent>
      <p:sp>
        <p:nvSpPr>
          <p:cNvPr id="7" name="Slide Number Placeholder 6"/>
          <p:cNvSpPr>
            <a:spLocks noGrp="1"/>
          </p:cNvSpPr>
          <p:nvPr>
            <p:ph type="sldNum" sz="quarter" idx="12"/>
          </p:nvPr>
        </p:nvSpPr>
        <p:spPr/>
        <p:txBody>
          <a:bodyPr/>
          <a:lstStyle/>
          <a:p>
            <a:r>
              <a:rPr lang="en-US"/>
              <a:t>6-</a:t>
            </a:r>
            <a:fld id="{F38DF745-7D3F-47F4-83A3-874385CFAA69}" type="slidenum">
              <a:rPr lang="en-US" smtClean="0"/>
              <a:pPr/>
              <a:t>26</a:t>
            </a:fld>
            <a:endParaRPr lang="en-US" dirty="0"/>
          </a:p>
        </p:txBody>
      </p:sp>
    </p:spTree>
    <p:extLst>
      <p:ext uri="{BB962C8B-B14F-4D97-AF65-F5344CB8AC3E}">
        <p14:creationId xmlns:p14="http://schemas.microsoft.com/office/powerpoint/2010/main" val="8786630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Hypergeometric Probabilities</a:t>
            </a:r>
          </a:p>
        </p:txBody>
      </p:sp>
      <p:sp>
        <p:nvSpPr>
          <p:cNvPr id="3" name="Footer Placeholder 2"/>
          <p:cNvSpPr>
            <a:spLocks noGrp="1"/>
          </p:cNvSpPr>
          <p:nvPr>
            <p:ph type="ftr" sz="quarter" idx="11"/>
          </p:nvPr>
        </p:nvSpPr>
        <p:spPr/>
        <p:txBody>
          <a:bodyPr/>
          <a:lstStyle/>
          <a:p>
            <a:r>
              <a:rPr lang="en-US"/>
              <a:t>Copyright  2018 by McGraw-Hill Education.  All rights reserved.</a:t>
            </a:r>
            <a:endParaRPr lang="en-US" dirty="0"/>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372257958"/>
              </p:ext>
            </p:extLst>
          </p:nvPr>
        </p:nvGraphicFramePr>
        <p:xfrm>
          <a:off x="2468880" y="1676400"/>
          <a:ext cx="4206240" cy="2966720"/>
        </p:xfrm>
        <a:graphic>
          <a:graphicData uri="http://schemas.openxmlformats.org/drawingml/2006/table">
            <a:tbl>
              <a:tblPr>
                <a:tableStyleId>{5C22544A-7EE6-4342-B048-85BDC9FD1C3A}</a:tableStyleId>
              </a:tblPr>
              <a:tblGrid>
                <a:gridCol w="2011680">
                  <a:extLst>
                    <a:ext uri="{9D8B030D-6E8A-4147-A177-3AD203B41FA5}">
                      <a16:colId xmlns:a16="http://schemas.microsoft.com/office/drawing/2014/main" xmlns="" val="20000"/>
                    </a:ext>
                  </a:extLst>
                </a:gridCol>
                <a:gridCol w="731520">
                  <a:extLst>
                    <a:ext uri="{9D8B030D-6E8A-4147-A177-3AD203B41FA5}">
                      <a16:colId xmlns:a16="http://schemas.microsoft.com/office/drawing/2014/main" xmlns="" val="20001"/>
                    </a:ext>
                  </a:extLst>
                </a:gridCol>
                <a:gridCol w="731520">
                  <a:extLst>
                    <a:ext uri="{9D8B030D-6E8A-4147-A177-3AD203B41FA5}">
                      <a16:colId xmlns:a16="http://schemas.microsoft.com/office/drawing/2014/main" xmlns="" val="20002"/>
                    </a:ext>
                  </a:extLst>
                </a:gridCol>
                <a:gridCol w="731520">
                  <a:extLst>
                    <a:ext uri="{9D8B030D-6E8A-4147-A177-3AD203B41FA5}">
                      <a16:colId xmlns:a16="http://schemas.microsoft.com/office/drawing/2014/main" xmlns="" val="20003"/>
                    </a:ext>
                  </a:extLst>
                </a:gridCol>
              </a:tblGrid>
              <a:tr h="370840">
                <a:tc>
                  <a:txBody>
                    <a:bodyPr/>
                    <a:lstStyle/>
                    <a:p>
                      <a:pPr algn="ctr"/>
                      <a:r>
                        <a:rPr lang="en-US" b="1" dirty="0"/>
                        <a:t>Union</a:t>
                      </a:r>
                      <a:r>
                        <a:rPr lang="en-US" b="1" baseline="0" dirty="0"/>
                        <a:t> Members</a:t>
                      </a:r>
                      <a:endParaRPr lang="en-US" b="1" dirty="0"/>
                    </a:p>
                  </a:txBody>
                  <a:tcPr>
                    <a:solidFill>
                      <a:schemeClr val="accent6">
                        <a:lumMod val="20000"/>
                        <a:lumOff val="80000"/>
                      </a:schemeClr>
                    </a:solidFill>
                  </a:tcPr>
                </a:tc>
                <a:tc gridSpan="3">
                  <a:txBody>
                    <a:bodyPr/>
                    <a:lstStyle/>
                    <a:p>
                      <a:pPr algn="ctr"/>
                      <a:r>
                        <a:rPr lang="en-US" b="1" dirty="0"/>
                        <a:t>Probability</a:t>
                      </a:r>
                    </a:p>
                  </a:txBody>
                  <a:tcPr>
                    <a:solidFill>
                      <a:schemeClr val="accent6">
                        <a:lumMod val="20000"/>
                        <a:lumOff val="80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0"/>
                  </a:ext>
                </a:extLst>
              </a:tr>
              <a:tr h="370840">
                <a:tc>
                  <a:txBody>
                    <a:bodyPr/>
                    <a:lstStyle/>
                    <a:p>
                      <a:pPr algn="ctr"/>
                      <a:r>
                        <a:rPr lang="en-US" dirty="0"/>
                        <a:t>0</a:t>
                      </a:r>
                    </a:p>
                  </a:txBody>
                  <a:tcPr>
                    <a:solidFill>
                      <a:schemeClr val="accent6">
                        <a:lumMod val="20000"/>
                        <a:lumOff val="80000"/>
                      </a:schemeClr>
                    </a:solidFill>
                  </a:tcPr>
                </a:tc>
                <a:tc>
                  <a:txBody>
                    <a:bodyPr/>
                    <a:lstStyle/>
                    <a:p>
                      <a:endParaRPr lang="en-US" dirty="0"/>
                    </a:p>
                  </a:txBody>
                  <a:tcPr>
                    <a:solidFill>
                      <a:schemeClr val="accent6">
                        <a:lumMod val="20000"/>
                        <a:lumOff val="80000"/>
                      </a:schemeClr>
                    </a:solidFill>
                  </a:tcPr>
                </a:tc>
                <a:tc>
                  <a:txBody>
                    <a:bodyPr/>
                    <a:lstStyle/>
                    <a:p>
                      <a:pPr algn="r"/>
                      <a:r>
                        <a:rPr lang="en-US" dirty="0"/>
                        <a:t>.000</a:t>
                      </a:r>
                    </a:p>
                  </a:txBody>
                  <a:tcPr>
                    <a:solidFill>
                      <a:schemeClr val="accent6">
                        <a:lumMod val="20000"/>
                        <a:lumOff val="80000"/>
                      </a:schemeClr>
                    </a:solidFill>
                  </a:tcPr>
                </a:tc>
                <a:tc>
                  <a:txBody>
                    <a:bodyPr/>
                    <a:lstStyle/>
                    <a:p>
                      <a:endParaRPr lang="en-US" dirty="0"/>
                    </a:p>
                  </a:txBody>
                  <a:tcPr>
                    <a:solidFill>
                      <a:schemeClr val="accent6">
                        <a:lumMod val="20000"/>
                        <a:lumOff val="80000"/>
                      </a:schemeClr>
                    </a:solidFill>
                  </a:tcPr>
                </a:tc>
                <a:extLst>
                  <a:ext uri="{0D108BD9-81ED-4DB2-BD59-A6C34878D82A}">
                    <a16:rowId xmlns:a16="http://schemas.microsoft.com/office/drawing/2014/main" xmlns="" val="10001"/>
                  </a:ext>
                </a:extLst>
              </a:tr>
              <a:tr h="370840">
                <a:tc>
                  <a:txBody>
                    <a:bodyPr/>
                    <a:lstStyle/>
                    <a:p>
                      <a:pPr algn="ctr"/>
                      <a:r>
                        <a:rPr lang="en-US" dirty="0"/>
                        <a:t>1</a:t>
                      </a:r>
                    </a:p>
                  </a:txBody>
                  <a:tcPr>
                    <a:solidFill>
                      <a:schemeClr val="accent6">
                        <a:lumMod val="20000"/>
                        <a:lumOff val="80000"/>
                      </a:schemeClr>
                    </a:solidFill>
                  </a:tcPr>
                </a:tc>
                <a:tc>
                  <a:txBody>
                    <a:bodyPr/>
                    <a:lstStyle/>
                    <a:p>
                      <a:endParaRPr lang="en-US" dirty="0"/>
                    </a:p>
                  </a:txBody>
                  <a:tcPr>
                    <a:solidFill>
                      <a:schemeClr val="accent6">
                        <a:lumMod val="20000"/>
                        <a:lumOff val="80000"/>
                      </a:schemeClr>
                    </a:solidFill>
                  </a:tcPr>
                </a:tc>
                <a:tc>
                  <a:txBody>
                    <a:bodyPr/>
                    <a:lstStyle/>
                    <a:p>
                      <a:pPr algn="r"/>
                      <a:r>
                        <a:rPr lang="en-US" dirty="0"/>
                        <a:t>.004</a:t>
                      </a:r>
                    </a:p>
                  </a:txBody>
                  <a:tcPr>
                    <a:solidFill>
                      <a:schemeClr val="accent6">
                        <a:lumMod val="20000"/>
                        <a:lumOff val="80000"/>
                      </a:schemeClr>
                    </a:solidFill>
                  </a:tcPr>
                </a:tc>
                <a:tc>
                  <a:txBody>
                    <a:bodyPr/>
                    <a:lstStyle/>
                    <a:p>
                      <a:endParaRPr lang="en-US" dirty="0"/>
                    </a:p>
                  </a:txBody>
                  <a:tcPr>
                    <a:solidFill>
                      <a:schemeClr val="accent6">
                        <a:lumMod val="20000"/>
                        <a:lumOff val="80000"/>
                      </a:schemeClr>
                    </a:solidFill>
                  </a:tcPr>
                </a:tc>
                <a:extLst>
                  <a:ext uri="{0D108BD9-81ED-4DB2-BD59-A6C34878D82A}">
                    <a16:rowId xmlns:a16="http://schemas.microsoft.com/office/drawing/2014/main" xmlns="" val="10002"/>
                  </a:ext>
                </a:extLst>
              </a:tr>
              <a:tr h="370840">
                <a:tc>
                  <a:txBody>
                    <a:bodyPr/>
                    <a:lstStyle/>
                    <a:p>
                      <a:pPr algn="ctr"/>
                      <a:r>
                        <a:rPr lang="en-US" dirty="0"/>
                        <a:t>2</a:t>
                      </a:r>
                    </a:p>
                  </a:txBody>
                  <a:tcPr>
                    <a:solidFill>
                      <a:schemeClr val="accent6">
                        <a:lumMod val="20000"/>
                        <a:lumOff val="80000"/>
                      </a:schemeClr>
                    </a:solidFill>
                  </a:tcPr>
                </a:tc>
                <a:tc>
                  <a:txBody>
                    <a:bodyPr/>
                    <a:lstStyle/>
                    <a:p>
                      <a:endParaRPr lang="en-US" dirty="0"/>
                    </a:p>
                  </a:txBody>
                  <a:tcPr>
                    <a:solidFill>
                      <a:schemeClr val="accent6">
                        <a:lumMod val="20000"/>
                        <a:lumOff val="80000"/>
                      </a:schemeClr>
                    </a:solidFill>
                  </a:tcPr>
                </a:tc>
                <a:tc>
                  <a:txBody>
                    <a:bodyPr/>
                    <a:lstStyle/>
                    <a:p>
                      <a:pPr algn="r"/>
                      <a:r>
                        <a:rPr lang="en-US" dirty="0"/>
                        <a:t>.044</a:t>
                      </a:r>
                    </a:p>
                  </a:txBody>
                  <a:tcPr>
                    <a:solidFill>
                      <a:schemeClr val="accent6">
                        <a:lumMod val="20000"/>
                        <a:lumOff val="80000"/>
                      </a:schemeClr>
                    </a:solidFill>
                  </a:tcPr>
                </a:tc>
                <a:tc>
                  <a:txBody>
                    <a:bodyPr/>
                    <a:lstStyle/>
                    <a:p>
                      <a:endParaRPr lang="en-US" dirty="0"/>
                    </a:p>
                  </a:txBody>
                  <a:tcPr>
                    <a:solidFill>
                      <a:schemeClr val="accent6">
                        <a:lumMod val="20000"/>
                        <a:lumOff val="80000"/>
                      </a:schemeClr>
                    </a:solidFill>
                  </a:tcPr>
                </a:tc>
                <a:extLst>
                  <a:ext uri="{0D108BD9-81ED-4DB2-BD59-A6C34878D82A}">
                    <a16:rowId xmlns:a16="http://schemas.microsoft.com/office/drawing/2014/main" xmlns="" val="10003"/>
                  </a:ext>
                </a:extLst>
              </a:tr>
              <a:tr h="370840">
                <a:tc>
                  <a:txBody>
                    <a:bodyPr/>
                    <a:lstStyle/>
                    <a:p>
                      <a:pPr algn="ctr"/>
                      <a:r>
                        <a:rPr lang="en-US" dirty="0"/>
                        <a:t>3</a:t>
                      </a:r>
                    </a:p>
                  </a:txBody>
                  <a:tcPr>
                    <a:solidFill>
                      <a:schemeClr val="accent6">
                        <a:lumMod val="20000"/>
                        <a:lumOff val="80000"/>
                      </a:schemeClr>
                    </a:solidFill>
                  </a:tcPr>
                </a:tc>
                <a:tc>
                  <a:txBody>
                    <a:bodyPr/>
                    <a:lstStyle/>
                    <a:p>
                      <a:endParaRPr lang="en-US" dirty="0"/>
                    </a:p>
                  </a:txBody>
                  <a:tcPr>
                    <a:solidFill>
                      <a:schemeClr val="accent6">
                        <a:lumMod val="20000"/>
                        <a:lumOff val="80000"/>
                      </a:schemeClr>
                    </a:solidFill>
                  </a:tcPr>
                </a:tc>
                <a:tc>
                  <a:txBody>
                    <a:bodyPr/>
                    <a:lstStyle/>
                    <a:p>
                      <a:pPr algn="r"/>
                      <a:r>
                        <a:rPr lang="en-US" dirty="0"/>
                        <a:t>.210</a:t>
                      </a:r>
                    </a:p>
                  </a:txBody>
                  <a:tcPr>
                    <a:solidFill>
                      <a:schemeClr val="accent6">
                        <a:lumMod val="20000"/>
                        <a:lumOff val="80000"/>
                      </a:schemeClr>
                    </a:solidFill>
                  </a:tcPr>
                </a:tc>
                <a:tc>
                  <a:txBody>
                    <a:bodyPr/>
                    <a:lstStyle/>
                    <a:p>
                      <a:endParaRPr lang="en-US" dirty="0"/>
                    </a:p>
                  </a:txBody>
                  <a:tcPr>
                    <a:solidFill>
                      <a:schemeClr val="accent6">
                        <a:lumMod val="20000"/>
                        <a:lumOff val="80000"/>
                      </a:schemeClr>
                    </a:solidFill>
                  </a:tcPr>
                </a:tc>
                <a:extLst>
                  <a:ext uri="{0D108BD9-81ED-4DB2-BD59-A6C34878D82A}">
                    <a16:rowId xmlns:a16="http://schemas.microsoft.com/office/drawing/2014/main" xmlns="" val="10004"/>
                  </a:ext>
                </a:extLst>
              </a:tr>
              <a:tr h="370840">
                <a:tc>
                  <a:txBody>
                    <a:bodyPr/>
                    <a:lstStyle/>
                    <a:p>
                      <a:pPr algn="ctr"/>
                      <a:r>
                        <a:rPr lang="en-US" dirty="0"/>
                        <a:t>4</a:t>
                      </a:r>
                    </a:p>
                  </a:txBody>
                  <a:tcPr>
                    <a:solidFill>
                      <a:schemeClr val="accent6">
                        <a:lumMod val="20000"/>
                        <a:lumOff val="80000"/>
                      </a:schemeClr>
                    </a:solidFill>
                  </a:tcPr>
                </a:tc>
                <a:tc>
                  <a:txBody>
                    <a:bodyPr/>
                    <a:lstStyle/>
                    <a:p>
                      <a:endParaRPr lang="en-US" dirty="0"/>
                    </a:p>
                  </a:txBody>
                  <a:tcPr>
                    <a:solidFill>
                      <a:schemeClr val="accent6">
                        <a:lumMod val="20000"/>
                        <a:lumOff val="80000"/>
                      </a:schemeClr>
                    </a:solidFill>
                  </a:tcPr>
                </a:tc>
                <a:tc>
                  <a:txBody>
                    <a:bodyPr/>
                    <a:lstStyle/>
                    <a:p>
                      <a:pPr algn="r"/>
                      <a:r>
                        <a:rPr lang="en-US" dirty="0"/>
                        <a:t>.431</a:t>
                      </a:r>
                    </a:p>
                  </a:txBody>
                  <a:tcPr>
                    <a:solidFill>
                      <a:schemeClr val="accent6">
                        <a:lumMod val="20000"/>
                        <a:lumOff val="80000"/>
                      </a:schemeClr>
                    </a:solidFill>
                  </a:tcPr>
                </a:tc>
                <a:tc>
                  <a:txBody>
                    <a:bodyPr/>
                    <a:lstStyle/>
                    <a:p>
                      <a:endParaRPr lang="en-US" dirty="0"/>
                    </a:p>
                  </a:txBody>
                  <a:tcPr>
                    <a:solidFill>
                      <a:schemeClr val="accent6">
                        <a:lumMod val="20000"/>
                        <a:lumOff val="80000"/>
                      </a:schemeClr>
                    </a:solidFill>
                  </a:tcPr>
                </a:tc>
                <a:extLst>
                  <a:ext uri="{0D108BD9-81ED-4DB2-BD59-A6C34878D82A}">
                    <a16:rowId xmlns:a16="http://schemas.microsoft.com/office/drawing/2014/main" xmlns="" val="10005"/>
                  </a:ext>
                </a:extLst>
              </a:tr>
              <a:tr h="370840">
                <a:tc>
                  <a:txBody>
                    <a:bodyPr/>
                    <a:lstStyle/>
                    <a:p>
                      <a:pPr algn="ctr"/>
                      <a:r>
                        <a:rPr lang="en-US" dirty="0"/>
                        <a:t>5</a:t>
                      </a:r>
                    </a:p>
                  </a:txBody>
                  <a:tcPr>
                    <a:solidFill>
                      <a:schemeClr val="accent6">
                        <a:lumMod val="20000"/>
                        <a:lumOff val="80000"/>
                      </a:schemeClr>
                    </a:solidFill>
                  </a:tcPr>
                </a:tc>
                <a:tc>
                  <a:txBody>
                    <a:bodyPr/>
                    <a:lstStyle/>
                    <a:p>
                      <a:endParaRPr lang="en-US" dirty="0"/>
                    </a:p>
                  </a:txBody>
                  <a:tcPr>
                    <a:solidFill>
                      <a:schemeClr val="accent6">
                        <a:lumMod val="20000"/>
                        <a:lumOff val="80000"/>
                      </a:schemeClr>
                    </a:solidFill>
                  </a:tcPr>
                </a:tc>
                <a:tc>
                  <a:txBody>
                    <a:bodyPr/>
                    <a:lstStyle/>
                    <a:p>
                      <a:pPr algn="r"/>
                      <a:r>
                        <a:rPr lang="en-US" dirty="0"/>
                        <a:t>.311</a:t>
                      </a:r>
                    </a:p>
                  </a:txBody>
                  <a:tcPr>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endParaRPr lang="en-US" dirty="0"/>
                    </a:p>
                  </a:txBody>
                  <a:tcPr>
                    <a:solidFill>
                      <a:schemeClr val="accent6">
                        <a:lumMod val="20000"/>
                        <a:lumOff val="80000"/>
                      </a:schemeClr>
                    </a:solidFill>
                  </a:tcPr>
                </a:tc>
                <a:extLst>
                  <a:ext uri="{0D108BD9-81ED-4DB2-BD59-A6C34878D82A}">
                    <a16:rowId xmlns:a16="http://schemas.microsoft.com/office/drawing/2014/main" xmlns="" val="10006"/>
                  </a:ext>
                </a:extLst>
              </a:tr>
              <a:tr h="370840">
                <a:tc>
                  <a:txBody>
                    <a:bodyPr/>
                    <a:lstStyle/>
                    <a:p>
                      <a:pPr algn="ctr"/>
                      <a:endParaRPr lang="en-US" dirty="0"/>
                    </a:p>
                  </a:txBody>
                  <a:tcPr>
                    <a:solidFill>
                      <a:schemeClr val="accent6">
                        <a:lumMod val="20000"/>
                        <a:lumOff val="80000"/>
                      </a:schemeClr>
                    </a:solidFill>
                  </a:tcPr>
                </a:tc>
                <a:tc>
                  <a:txBody>
                    <a:bodyPr/>
                    <a:lstStyle/>
                    <a:p>
                      <a:endParaRPr lang="en-US" dirty="0"/>
                    </a:p>
                  </a:txBody>
                  <a:tcPr>
                    <a:solidFill>
                      <a:schemeClr val="accent6">
                        <a:lumMod val="20000"/>
                        <a:lumOff val="80000"/>
                      </a:schemeClr>
                    </a:solidFill>
                  </a:tcPr>
                </a:tc>
                <a:tc>
                  <a:txBody>
                    <a:bodyPr/>
                    <a:lstStyle/>
                    <a:p>
                      <a:pPr algn="r"/>
                      <a:r>
                        <a:rPr lang="en-US" dirty="0"/>
                        <a:t>1.000</a:t>
                      </a:r>
                    </a:p>
                  </a:txBody>
                  <a:tcPr>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endParaRPr lang="en-US" dirty="0"/>
                    </a:p>
                  </a:txBody>
                  <a:tcPr>
                    <a:solidFill>
                      <a:schemeClr val="accent6">
                        <a:lumMod val="20000"/>
                        <a:lumOff val="80000"/>
                      </a:schemeClr>
                    </a:solidFill>
                  </a:tcPr>
                </a:tc>
                <a:extLst>
                  <a:ext uri="{0D108BD9-81ED-4DB2-BD59-A6C34878D82A}">
                    <a16:rowId xmlns:a16="http://schemas.microsoft.com/office/drawing/2014/main" xmlns="" val="10007"/>
                  </a:ext>
                </a:extLst>
              </a:tr>
            </a:tbl>
          </a:graphicData>
        </a:graphic>
      </p:graphicFrame>
      <p:sp>
        <p:nvSpPr>
          <p:cNvPr id="4" name="Slide Number Placeholder 3"/>
          <p:cNvSpPr>
            <a:spLocks noGrp="1"/>
          </p:cNvSpPr>
          <p:nvPr>
            <p:ph type="sldNum" sz="quarter" idx="12"/>
          </p:nvPr>
        </p:nvSpPr>
        <p:spPr/>
        <p:txBody>
          <a:bodyPr/>
          <a:lstStyle/>
          <a:p>
            <a:r>
              <a:rPr lang="en-US"/>
              <a:t>6-</a:t>
            </a:r>
            <a:fld id="{F38DF745-7D3F-47F4-83A3-874385CFAA69}" type="slidenum">
              <a:rPr lang="en-US" smtClean="0"/>
              <a:pPr/>
              <a:t>27</a:t>
            </a:fld>
            <a:endParaRPr lang="en-US" dirty="0"/>
          </a:p>
        </p:txBody>
      </p:sp>
    </p:spTree>
    <p:extLst>
      <p:ext uri="{BB962C8B-B14F-4D97-AF65-F5344CB8AC3E}">
        <p14:creationId xmlns:p14="http://schemas.microsoft.com/office/powerpoint/2010/main" val="2808747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Probability Distribution?</a:t>
            </a:r>
          </a:p>
        </p:txBody>
      </p:sp>
      <p:sp>
        <p:nvSpPr>
          <p:cNvPr id="3" name="Footer Placeholder 2"/>
          <p:cNvSpPr>
            <a:spLocks noGrp="1"/>
          </p:cNvSpPr>
          <p:nvPr>
            <p:ph type="ftr" sz="quarter" idx="11"/>
          </p:nvPr>
        </p:nvSpPr>
        <p:spPr/>
        <p:txBody>
          <a:bodyPr/>
          <a:lstStyle/>
          <a:p>
            <a:r>
              <a:rPr lang="en-US"/>
              <a:t>Copyright  2018 by McGraw-Hill Education.  All rights reserved.</a:t>
            </a:r>
            <a:endParaRPr lang="en-US" dirty="0"/>
          </a:p>
        </p:txBody>
      </p:sp>
      <p:sp>
        <p:nvSpPr>
          <p:cNvPr id="4" name="Content Placeholder 3"/>
          <p:cNvSpPr>
            <a:spLocks noGrp="1"/>
          </p:cNvSpPr>
          <p:nvPr>
            <p:ph sz="quarter" idx="1"/>
          </p:nvPr>
        </p:nvSpPr>
        <p:spPr>
          <a:xfrm>
            <a:off x="457200" y="1219200"/>
            <a:ext cx="8229600" cy="5137150"/>
          </a:xfrm>
        </p:spPr>
        <p:txBody>
          <a:bodyPr>
            <a:normAutofit fontScale="92500"/>
          </a:bodyPr>
          <a:lstStyle/>
          <a:p>
            <a:pPr marL="0" indent="0">
              <a:buNone/>
            </a:pPr>
            <a:endParaRPr lang="en-US" dirty="0"/>
          </a:p>
          <a:p>
            <a:pPr marL="0" indent="0">
              <a:buNone/>
            </a:pPr>
            <a:endParaRPr lang="en-US" dirty="0"/>
          </a:p>
          <a:p>
            <a:endParaRPr lang="en-US" dirty="0"/>
          </a:p>
          <a:p>
            <a:endParaRPr lang="en-US" dirty="0"/>
          </a:p>
          <a:p>
            <a:endParaRPr lang="en-US" dirty="0"/>
          </a:p>
          <a:p>
            <a:endParaRPr lang="en-US" dirty="0"/>
          </a:p>
          <a:p>
            <a:pPr marL="0" indent="0" algn="just">
              <a:buNone/>
            </a:pPr>
            <a:r>
              <a:rPr lang="en-US" dirty="0"/>
              <a:t>For example, a drug manufacturer may claim a treatment will cause weight loss for 80 percent of the population. A consumer protection agency may test the treatment on a sample of six people. If the manufacturer’s claim is true, it is </a:t>
            </a:r>
            <a:r>
              <a:rPr lang="en-US" i="1" dirty="0"/>
              <a:t>almost impossible </a:t>
            </a:r>
            <a:r>
              <a:rPr lang="en-US" dirty="0"/>
              <a:t>to have an outcome where no one in the sample loses weight and it is </a:t>
            </a:r>
            <a:r>
              <a:rPr lang="en-US" i="1" dirty="0"/>
              <a:t>most likely </a:t>
            </a:r>
            <a:r>
              <a:rPr lang="en-US" dirty="0"/>
              <a:t>that five out of the six do lose weight</a:t>
            </a:r>
            <a:r>
              <a:rPr lang="en-US" dirty="0" smtClean="0"/>
              <a:t>.</a:t>
            </a:r>
            <a:endParaRPr lang="en-US" dirty="0"/>
          </a:p>
        </p:txBody>
      </p:sp>
      <p:sp>
        <p:nvSpPr>
          <p:cNvPr id="5" name="TextBox 4"/>
          <p:cNvSpPr txBox="1"/>
          <p:nvPr/>
        </p:nvSpPr>
        <p:spPr>
          <a:xfrm>
            <a:off x="839723" y="1258669"/>
            <a:ext cx="7618477" cy="646331"/>
          </a:xfrm>
          <a:prstGeom prst="rect">
            <a:avLst/>
          </a:prstGeom>
          <a:solidFill>
            <a:srgbClr val="CCFF99"/>
          </a:solidFill>
          <a:ln>
            <a:solidFill>
              <a:srgbClr val="00B050"/>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rgbClr val="00B050"/>
                </a:solidFill>
              </a:rPr>
              <a:t>PROBABILITY DISTRIBUTION</a:t>
            </a:r>
            <a:r>
              <a:rPr lang="en-US" dirty="0"/>
              <a:t>  A listing of all the outcomes of an experiment and the probability associated with each outcome.</a:t>
            </a:r>
          </a:p>
        </p:txBody>
      </p:sp>
      <p:sp>
        <p:nvSpPr>
          <p:cNvPr id="6" name="TextBox 5"/>
          <p:cNvSpPr txBox="1"/>
          <p:nvPr/>
        </p:nvSpPr>
        <p:spPr>
          <a:xfrm>
            <a:off x="864304" y="2104390"/>
            <a:ext cx="7593896" cy="1477328"/>
          </a:xfrm>
          <a:prstGeom prst="rect">
            <a:avLst/>
          </a:prstGeom>
          <a:solidFill>
            <a:srgbClr val="CCFF99"/>
          </a:solidFill>
          <a:ln>
            <a:solidFill>
              <a:srgbClr val="00B050"/>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rgbClr val="00B050"/>
                </a:solidFill>
              </a:rPr>
              <a:t>CHARACTERISTICS OF A PROBABILITY DISTRIBUTION</a:t>
            </a:r>
          </a:p>
          <a:p>
            <a:pPr marL="342900" indent="-342900">
              <a:buAutoNum type="arabicPeriod"/>
            </a:pPr>
            <a:r>
              <a:rPr lang="en-US" dirty="0"/>
              <a:t>The probability of a particular outcome is between 0 and 1 inclusive.</a:t>
            </a:r>
          </a:p>
          <a:p>
            <a:pPr marL="342900" indent="-342900">
              <a:buAutoNum type="arabicPeriod"/>
            </a:pPr>
            <a:r>
              <a:rPr lang="en-US" dirty="0"/>
              <a:t>The outcomes are mutually exclusive.</a:t>
            </a:r>
          </a:p>
          <a:p>
            <a:pPr marL="342900" indent="-342900">
              <a:buAutoNum type="arabicPeriod"/>
            </a:pPr>
            <a:r>
              <a:rPr lang="en-US" dirty="0"/>
              <a:t>The list of outcomes is exhaustive. So the sum of the probabilities of the outcomes is equal to 1.</a:t>
            </a:r>
          </a:p>
        </p:txBody>
      </p:sp>
      <p:sp>
        <p:nvSpPr>
          <p:cNvPr id="7" name="Slide Number Placeholder 6"/>
          <p:cNvSpPr>
            <a:spLocks noGrp="1"/>
          </p:cNvSpPr>
          <p:nvPr>
            <p:ph type="sldNum" sz="quarter" idx="12"/>
          </p:nvPr>
        </p:nvSpPr>
        <p:spPr/>
        <p:txBody>
          <a:bodyPr/>
          <a:lstStyle/>
          <a:p>
            <a:r>
              <a:rPr lang="en-US"/>
              <a:t>6-</a:t>
            </a:r>
            <a:fld id="{F38DF745-7D3F-47F4-83A3-874385CFAA69}" type="slidenum">
              <a:rPr lang="en-US" smtClean="0"/>
              <a:pPr/>
              <a:t>3</a:t>
            </a:fld>
            <a:endParaRPr lang="en-US" dirty="0"/>
          </a:p>
        </p:txBody>
      </p:sp>
    </p:spTree>
    <p:extLst>
      <p:ext uri="{BB962C8B-B14F-4D97-AF65-F5344CB8AC3E}">
        <p14:creationId xmlns:p14="http://schemas.microsoft.com/office/powerpoint/2010/main" val="775902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Copyright  2018 by McGraw-Hill Education.  All rights reserved.</a:t>
            </a:r>
            <a:endParaRPr lang="en-US" dirty="0"/>
          </a:p>
        </p:txBody>
      </p:sp>
      <p:sp>
        <p:nvSpPr>
          <p:cNvPr id="4" name="Slide Number Placeholder 3"/>
          <p:cNvSpPr>
            <a:spLocks noGrp="1"/>
          </p:cNvSpPr>
          <p:nvPr>
            <p:ph type="sldNum" sz="quarter" idx="12"/>
          </p:nvPr>
        </p:nvSpPr>
        <p:spPr/>
        <p:txBody>
          <a:bodyPr/>
          <a:lstStyle/>
          <a:p>
            <a:r>
              <a:rPr lang="en-US" smtClean="0"/>
              <a:t>6-</a:t>
            </a:r>
            <a:fld id="{F38DF745-7D3F-47F4-83A3-874385CFAA69}" type="slidenum">
              <a:rPr lang="en-US" smtClean="0"/>
              <a:pPr/>
              <a:t>4</a:t>
            </a:fld>
            <a:endParaRPr lang="en-US" dirty="0"/>
          </a:p>
        </p:txBody>
      </p:sp>
      <p:sp>
        <p:nvSpPr>
          <p:cNvPr id="5" name="Content Placeholder 4"/>
          <p:cNvSpPr>
            <a:spLocks noGrp="1"/>
          </p:cNvSpPr>
          <p:nvPr>
            <p:ph sz="quarter" idx="1"/>
          </p:nvPr>
        </p:nvSpPr>
        <p:spPr>
          <a:xfrm>
            <a:off x="152400" y="228600"/>
            <a:ext cx="8915400" cy="6004560"/>
          </a:xfrm>
        </p:spPr>
        <p:txBody>
          <a:bodyPr/>
          <a:lstStyle/>
          <a:p>
            <a:r>
              <a:rPr lang="en-US" dirty="0"/>
              <a:t>This chapter will begin the study of </a:t>
            </a:r>
            <a:r>
              <a:rPr lang="en-US" b="1" dirty="0"/>
              <a:t>probability distributions.</a:t>
            </a:r>
            <a:endParaRPr lang="en-US" dirty="0"/>
          </a:p>
          <a:p>
            <a:r>
              <a:rPr lang="en-US" sz="2400" dirty="0"/>
              <a:t>A probability distribution gives the </a:t>
            </a:r>
            <a:r>
              <a:rPr lang="en-US" sz="2400" dirty="0">
                <a:solidFill>
                  <a:srgbClr val="FF0000"/>
                </a:solidFill>
              </a:rPr>
              <a:t>entire range of values </a:t>
            </a:r>
            <a:r>
              <a:rPr lang="en-US" sz="2400" dirty="0"/>
              <a:t>that can occur based on an</a:t>
            </a:r>
            <a:r>
              <a:rPr lang="en-US" sz="2400" dirty="0">
                <a:solidFill>
                  <a:srgbClr val="FF0000"/>
                </a:solidFill>
              </a:rPr>
              <a:t> experiment</a:t>
            </a:r>
            <a:r>
              <a:rPr lang="en-US" sz="2400" dirty="0"/>
              <a:t>.</a:t>
            </a:r>
          </a:p>
          <a:p>
            <a:r>
              <a:rPr lang="en-US" sz="2400" dirty="0"/>
              <a:t>A probability distribution is similar to a relative frequency distribution. </a:t>
            </a:r>
            <a:r>
              <a:rPr lang="en-US" sz="2400" dirty="0" smtClean="0"/>
              <a:t> But </a:t>
            </a:r>
            <a:r>
              <a:rPr lang="en-US" sz="2400" dirty="0"/>
              <a:t>instead of describing past, it describes a likely </a:t>
            </a:r>
            <a:r>
              <a:rPr lang="en-US" sz="2400" dirty="0">
                <a:solidFill>
                  <a:srgbClr val="FF0000"/>
                </a:solidFill>
              </a:rPr>
              <a:t>future</a:t>
            </a:r>
            <a:r>
              <a:rPr lang="en-US" sz="2400" dirty="0"/>
              <a:t> event. </a:t>
            </a:r>
          </a:p>
          <a:p>
            <a:r>
              <a:rPr lang="en-US" sz="2400" dirty="0"/>
              <a:t>In this chapter, we discuss the mean, variance, and standard deviation of a probability distribution. </a:t>
            </a:r>
          </a:p>
          <a:p>
            <a:r>
              <a:rPr lang="en-US" sz="2400" dirty="0"/>
              <a:t>We also discuss three frequently occurring probability distributions: </a:t>
            </a:r>
            <a:endParaRPr lang="en-US" sz="2400" dirty="0" smtClean="0"/>
          </a:p>
          <a:p>
            <a:pPr marL="0" indent="0">
              <a:buNone/>
            </a:pPr>
            <a:r>
              <a:rPr lang="en-US" sz="2400" dirty="0"/>
              <a:t> </a:t>
            </a:r>
            <a:r>
              <a:rPr lang="en-US" sz="2400" dirty="0" smtClean="0"/>
              <a:t>         Binomial</a:t>
            </a:r>
            <a:r>
              <a:rPr lang="en-US" sz="2400" dirty="0"/>
              <a:t>, </a:t>
            </a:r>
            <a:r>
              <a:rPr lang="en-US" sz="2400" dirty="0" smtClean="0"/>
              <a:t>Hypergeometric</a:t>
            </a:r>
            <a:r>
              <a:rPr lang="en-US" sz="2400" dirty="0"/>
              <a:t>, and </a:t>
            </a:r>
            <a:r>
              <a:rPr lang="en-US" sz="2400" dirty="0" smtClean="0"/>
              <a:t>Poisson distributions.</a:t>
            </a:r>
            <a:endParaRPr lang="en-US" sz="2400" dirty="0"/>
          </a:p>
          <a:p>
            <a:endParaRPr lang="ar-SA" dirty="0"/>
          </a:p>
        </p:txBody>
      </p:sp>
    </p:spTree>
    <p:extLst>
      <p:ext uri="{BB962C8B-B14F-4D97-AF65-F5344CB8AC3E}">
        <p14:creationId xmlns:p14="http://schemas.microsoft.com/office/powerpoint/2010/main" val="10720290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Probability Distribution Example</a:t>
            </a:r>
          </a:p>
        </p:txBody>
      </p:sp>
      <p:sp>
        <p:nvSpPr>
          <p:cNvPr id="3" name="Footer Placeholder 2"/>
          <p:cNvSpPr>
            <a:spLocks noGrp="1"/>
          </p:cNvSpPr>
          <p:nvPr>
            <p:ph type="ftr" sz="quarter" idx="11"/>
          </p:nvPr>
        </p:nvSpPr>
        <p:spPr/>
        <p:txBody>
          <a:bodyPr/>
          <a:lstStyle/>
          <a:p>
            <a:r>
              <a:rPr lang="en-US"/>
              <a:t>Copyright  2018 by McGraw-Hill Education.  All rights reserved.</a:t>
            </a:r>
            <a:endParaRPr lang="en-US" dirty="0"/>
          </a:p>
        </p:txBody>
      </p:sp>
      <p:sp>
        <p:nvSpPr>
          <p:cNvPr id="6" name="Content Placeholder 5"/>
          <p:cNvSpPr>
            <a:spLocks noGrp="1"/>
          </p:cNvSpPr>
          <p:nvPr>
            <p:ph sz="quarter" idx="1"/>
          </p:nvPr>
        </p:nvSpPr>
        <p:spPr>
          <a:xfrm>
            <a:off x="304800" y="1219200"/>
            <a:ext cx="8534400" cy="4937760"/>
          </a:xfrm>
        </p:spPr>
        <p:txBody>
          <a:bodyPr/>
          <a:lstStyle/>
          <a:p>
            <a:r>
              <a:rPr lang="en-US" dirty="0"/>
              <a:t>Suppose we are interested in the </a:t>
            </a:r>
            <a:r>
              <a:rPr lang="en-US" dirty="0">
                <a:solidFill>
                  <a:srgbClr val="FF0000"/>
                </a:solidFill>
              </a:rPr>
              <a:t>number of heads </a:t>
            </a:r>
            <a:r>
              <a:rPr lang="en-US" dirty="0"/>
              <a:t>showing face up with 3 tosses of a coin</a:t>
            </a:r>
          </a:p>
          <a:p>
            <a:r>
              <a:rPr lang="en-US" dirty="0"/>
              <a:t>The possible outcomes are 0 heads, 1 head, 2 heads, and 3 </a:t>
            </a:r>
            <a:r>
              <a:rPr lang="en-US" dirty="0" smtClean="0"/>
              <a:t>heads</a:t>
            </a:r>
          </a:p>
          <a:p>
            <a:pPr marL="0" indent="0">
              <a:buNone/>
            </a:pPr>
            <a:r>
              <a:rPr lang="en-US" sz="2000" dirty="0"/>
              <a:t>What is the probability distribution for the number of heads?</a:t>
            </a:r>
            <a:endParaRPr lang="en-US" dirty="0"/>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8466" y="3352800"/>
            <a:ext cx="5559094" cy="28803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p:txBody>
          <a:bodyPr/>
          <a:lstStyle/>
          <a:p>
            <a:r>
              <a:rPr lang="en-US"/>
              <a:t>6-</a:t>
            </a:r>
            <a:fld id="{F38DF745-7D3F-47F4-83A3-874385CFAA69}" type="slidenum">
              <a:rPr lang="en-US" smtClean="0"/>
              <a:pPr/>
              <a:t>5</a:t>
            </a:fld>
            <a:endParaRPr lang="en-US" dirty="0"/>
          </a:p>
        </p:txBody>
      </p:sp>
    </p:spTree>
    <p:extLst>
      <p:ext uri="{BB962C8B-B14F-4D97-AF65-F5344CB8AC3E}">
        <p14:creationId xmlns:p14="http://schemas.microsoft.com/office/powerpoint/2010/main" val="21268033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Probability Distribution Table</a:t>
            </a:r>
          </a:p>
        </p:txBody>
      </p:sp>
      <p:sp>
        <p:nvSpPr>
          <p:cNvPr id="3" name="Footer Placeholder 2"/>
          <p:cNvSpPr>
            <a:spLocks noGrp="1"/>
          </p:cNvSpPr>
          <p:nvPr>
            <p:ph type="ftr" sz="quarter" idx="11"/>
          </p:nvPr>
        </p:nvSpPr>
        <p:spPr/>
        <p:txBody>
          <a:bodyPr/>
          <a:lstStyle/>
          <a:p>
            <a:r>
              <a:rPr lang="en-US"/>
              <a:t>Copyright  2018 by McGraw-Hill Education.  All rights reserved.</a:t>
            </a:r>
            <a:endParaRPr lang="en-US" dirty="0"/>
          </a:p>
        </p:txBody>
      </p:sp>
      <p:sp>
        <p:nvSpPr>
          <p:cNvPr id="6" name="Content Placeholder 5"/>
          <p:cNvSpPr>
            <a:spLocks noGrp="1"/>
          </p:cNvSpPr>
          <p:nvPr>
            <p:ph sz="quarter" idx="1"/>
          </p:nvPr>
        </p:nvSpPr>
        <p:spPr/>
        <p:txBody>
          <a:bodyPr/>
          <a:lstStyle/>
          <a:p>
            <a:r>
              <a:rPr lang="en-US" dirty="0" smtClean="0"/>
              <a:t>Discrete probability </a:t>
            </a:r>
            <a:r>
              <a:rPr lang="en-US" dirty="0"/>
              <a:t>distribution table and chart for the events of zero, one, two, and three heads</a:t>
            </a:r>
          </a:p>
        </p:txBody>
      </p:sp>
      <p:pic>
        <p:nvPicPr>
          <p:cNvPr id="5" name="Picture 14" descr="0604"/>
          <p:cNvPicPr>
            <a:picLocks noChangeAspect="1" noChangeArrowheads="1"/>
          </p:cNvPicPr>
          <p:nvPr/>
        </p:nvPicPr>
        <p:blipFill>
          <a:blip r:embed="rId3" cstate="print"/>
          <a:srcRect/>
          <a:stretch>
            <a:fillRect/>
          </a:stretch>
        </p:blipFill>
        <p:spPr bwMode="auto">
          <a:xfrm>
            <a:off x="625474" y="2209799"/>
            <a:ext cx="8061326" cy="4150907"/>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r>
              <a:rPr lang="en-US"/>
              <a:t>6-</a:t>
            </a:r>
            <a:fld id="{F38DF745-7D3F-47F4-83A3-874385CFAA69}" type="slidenum">
              <a:rPr lang="en-US" smtClean="0"/>
              <a:pPr/>
              <a:t>6</a:t>
            </a:fld>
            <a:endParaRPr lang="en-US" dirty="0"/>
          </a:p>
        </p:txBody>
      </p:sp>
    </p:spTree>
    <p:extLst>
      <p:ext uri="{BB962C8B-B14F-4D97-AF65-F5344CB8AC3E}">
        <p14:creationId xmlns:p14="http://schemas.microsoft.com/office/powerpoint/2010/main" val="4180940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457200"/>
          </a:xfrm>
        </p:spPr>
        <p:txBody>
          <a:bodyPr>
            <a:normAutofit fontScale="90000"/>
          </a:bodyPr>
          <a:lstStyle/>
          <a:p>
            <a:r>
              <a:rPr lang="en-US" dirty="0"/>
              <a:t>Random Variables</a:t>
            </a:r>
          </a:p>
        </p:txBody>
      </p:sp>
      <p:sp>
        <p:nvSpPr>
          <p:cNvPr id="3" name="Footer Placeholder 2"/>
          <p:cNvSpPr>
            <a:spLocks noGrp="1"/>
          </p:cNvSpPr>
          <p:nvPr>
            <p:ph type="ftr" sz="quarter" idx="11"/>
          </p:nvPr>
        </p:nvSpPr>
        <p:spPr/>
        <p:txBody>
          <a:bodyPr/>
          <a:lstStyle/>
          <a:p>
            <a:r>
              <a:rPr lang="en-US"/>
              <a:t>Copyright  2018 by McGraw-Hill Education.  All rights reserved.</a:t>
            </a:r>
            <a:endParaRPr lang="en-US" dirty="0"/>
          </a:p>
        </p:txBody>
      </p:sp>
      <p:sp>
        <p:nvSpPr>
          <p:cNvPr id="4" name="Content Placeholder 3"/>
          <p:cNvSpPr>
            <a:spLocks noGrp="1"/>
          </p:cNvSpPr>
          <p:nvPr>
            <p:ph sz="quarter" idx="1"/>
          </p:nvPr>
        </p:nvSpPr>
        <p:spPr>
          <a:xfrm>
            <a:off x="457200" y="609600"/>
            <a:ext cx="8686800" cy="6112510"/>
          </a:xfrm>
        </p:spPr>
        <p:txBody>
          <a:bodyPr>
            <a:normAutofit/>
          </a:bodyPr>
          <a:lstStyle/>
          <a:p>
            <a:r>
              <a:rPr lang="en-US" sz="2400" dirty="0"/>
              <a:t>In any experiment of chance, the outcomes occur randomly, and so are called random variables</a:t>
            </a:r>
          </a:p>
          <a:p>
            <a:r>
              <a:rPr lang="en-US" sz="2400" dirty="0"/>
              <a:t>Some experiments result in outcomes that are </a:t>
            </a:r>
            <a:r>
              <a:rPr lang="en-US" sz="2400" dirty="0" smtClean="0"/>
              <a:t>quantitative (such </a:t>
            </a:r>
            <a:r>
              <a:rPr lang="en-US" sz="2400" dirty="0"/>
              <a:t>as dollars, weight, or number of </a:t>
            </a:r>
            <a:r>
              <a:rPr lang="en-US" sz="2400" dirty="0" smtClean="0"/>
              <a:t>children)</a:t>
            </a:r>
          </a:p>
          <a:p>
            <a:r>
              <a:rPr lang="en-US" sz="2400" dirty="0" smtClean="0"/>
              <a:t>Others </a:t>
            </a:r>
            <a:r>
              <a:rPr lang="en-US" sz="2400" dirty="0"/>
              <a:t>result in </a:t>
            </a:r>
            <a:r>
              <a:rPr lang="en-US" sz="2400" dirty="0" smtClean="0"/>
              <a:t>qualitative outcomes </a:t>
            </a:r>
            <a:r>
              <a:rPr lang="en-US" sz="2400" dirty="0"/>
              <a:t>(such as color or religious preference). </a:t>
            </a:r>
            <a:r>
              <a:rPr lang="en-US" sz="2400" dirty="0">
                <a:solidFill>
                  <a:srgbClr val="FF0000"/>
                </a:solidFill>
              </a:rPr>
              <a:t>Each value of the </a:t>
            </a:r>
            <a:r>
              <a:rPr lang="en-US" sz="2400" dirty="0" smtClean="0">
                <a:solidFill>
                  <a:srgbClr val="FF0000"/>
                </a:solidFill>
              </a:rPr>
              <a:t>random variable </a:t>
            </a:r>
            <a:r>
              <a:rPr lang="en-US" sz="2400" dirty="0">
                <a:solidFill>
                  <a:srgbClr val="FF0000"/>
                </a:solidFill>
              </a:rPr>
              <a:t>is associated with a probability to indicate the chance of a particular outcome</a:t>
            </a:r>
            <a:r>
              <a:rPr lang="en-US" sz="2400" dirty="0"/>
              <a:t>.</a:t>
            </a:r>
          </a:p>
          <a:p>
            <a:pPr marL="0" indent="0">
              <a:buNone/>
            </a:pPr>
            <a:endParaRPr lang="en-US" sz="2400" dirty="0"/>
          </a:p>
          <a:p>
            <a:pPr marL="0" indent="0">
              <a:buNone/>
            </a:pPr>
            <a:endParaRPr lang="en-US" sz="2400" dirty="0"/>
          </a:p>
          <a:p>
            <a:pPr marL="0" indent="0">
              <a:buNone/>
            </a:pPr>
            <a:r>
              <a:rPr lang="en-US" sz="2400" dirty="0"/>
              <a:t>Examples</a:t>
            </a:r>
          </a:p>
          <a:p>
            <a:r>
              <a:rPr lang="en-US" sz="2400" dirty="0"/>
              <a:t>The number of employees absent </a:t>
            </a:r>
            <a:r>
              <a:rPr lang="en-US" sz="2400" dirty="0" smtClean="0"/>
              <a:t>on </a:t>
            </a:r>
            <a:r>
              <a:rPr lang="en-US" sz="2400" dirty="0"/>
              <a:t>Monday, the number might be 0, 1, 2, 3, …The number absent is the random </a:t>
            </a:r>
            <a:r>
              <a:rPr lang="en-US" sz="2400" dirty="0" smtClean="0"/>
              <a:t>variable.</a:t>
            </a:r>
            <a:endParaRPr lang="en-US" sz="2400" dirty="0"/>
          </a:p>
          <a:p>
            <a:r>
              <a:rPr lang="en-US" sz="2400" dirty="0"/>
              <a:t>The grade level (Freshman, Sophomore, Junior, or Senior) of the members of </a:t>
            </a:r>
            <a:r>
              <a:rPr lang="en-US" sz="2400" dirty="0" smtClean="0"/>
              <a:t>basketball </a:t>
            </a:r>
            <a:r>
              <a:rPr lang="en-US" sz="2400" dirty="0"/>
              <a:t>team. </a:t>
            </a:r>
            <a:r>
              <a:rPr lang="en-US" sz="2400" dirty="0" smtClean="0"/>
              <a:t>The grade level is a random </a:t>
            </a:r>
            <a:r>
              <a:rPr lang="en-US" sz="2400" dirty="0"/>
              <a:t>variable</a:t>
            </a:r>
          </a:p>
        </p:txBody>
      </p:sp>
      <p:sp>
        <p:nvSpPr>
          <p:cNvPr id="5" name="TextBox 4"/>
          <p:cNvSpPr txBox="1"/>
          <p:nvPr/>
        </p:nvSpPr>
        <p:spPr>
          <a:xfrm>
            <a:off x="1371600" y="3665855"/>
            <a:ext cx="6858000" cy="646331"/>
          </a:xfrm>
          <a:prstGeom prst="rect">
            <a:avLst/>
          </a:prstGeom>
          <a:solidFill>
            <a:srgbClr val="CCFF99"/>
          </a:solidFill>
          <a:ln>
            <a:solidFill>
              <a:srgbClr val="00B050"/>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rgbClr val="00B050"/>
                </a:solidFill>
              </a:rPr>
              <a:t>RANDOM VARIABLE</a:t>
            </a:r>
            <a:r>
              <a:rPr lang="en-US" dirty="0"/>
              <a:t>  A quantity resulting from an experiment that, by chance, can assume different values.</a:t>
            </a:r>
          </a:p>
        </p:txBody>
      </p:sp>
      <p:sp>
        <p:nvSpPr>
          <p:cNvPr id="6" name="Slide Number Placeholder 5"/>
          <p:cNvSpPr>
            <a:spLocks noGrp="1"/>
          </p:cNvSpPr>
          <p:nvPr>
            <p:ph type="sldNum" sz="quarter" idx="12"/>
          </p:nvPr>
        </p:nvSpPr>
        <p:spPr/>
        <p:txBody>
          <a:bodyPr/>
          <a:lstStyle/>
          <a:p>
            <a:r>
              <a:rPr lang="en-US"/>
              <a:t>6-</a:t>
            </a:r>
            <a:fld id="{F38DF745-7D3F-47F4-83A3-874385CFAA69}" type="slidenum">
              <a:rPr lang="en-US" smtClean="0"/>
              <a:pPr/>
              <a:t>7</a:t>
            </a:fld>
            <a:endParaRPr lang="en-US" dirty="0"/>
          </a:p>
        </p:txBody>
      </p:sp>
    </p:spTree>
    <p:extLst>
      <p:ext uri="{BB962C8B-B14F-4D97-AF65-F5344CB8AC3E}">
        <p14:creationId xmlns:p14="http://schemas.microsoft.com/office/powerpoint/2010/main" val="22927991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Copyright  2018 by McGraw-Hill Education.  All rights reserved.</a:t>
            </a:r>
            <a:endParaRPr lang="en-US" dirty="0"/>
          </a:p>
        </p:txBody>
      </p:sp>
      <p:sp>
        <p:nvSpPr>
          <p:cNvPr id="4" name="Slide Number Placeholder 3"/>
          <p:cNvSpPr>
            <a:spLocks noGrp="1"/>
          </p:cNvSpPr>
          <p:nvPr>
            <p:ph type="sldNum" sz="quarter" idx="12"/>
          </p:nvPr>
        </p:nvSpPr>
        <p:spPr/>
        <p:txBody>
          <a:bodyPr/>
          <a:lstStyle/>
          <a:p>
            <a:r>
              <a:rPr lang="en-US" smtClean="0"/>
              <a:t>6-</a:t>
            </a:r>
            <a:fld id="{F38DF745-7D3F-47F4-83A3-874385CFAA69}" type="slidenum">
              <a:rPr lang="en-US" smtClean="0"/>
              <a:pPr/>
              <a:t>8</a:t>
            </a:fld>
            <a:endParaRPr lang="en-US" dirty="0"/>
          </a:p>
        </p:txBody>
      </p:sp>
      <p:pic>
        <p:nvPicPr>
          <p:cNvPr id="7" name="Picture 6"/>
          <p:cNvPicPr>
            <a:picLocks noChangeAspect="1"/>
          </p:cNvPicPr>
          <p:nvPr/>
        </p:nvPicPr>
        <p:blipFill>
          <a:blip r:embed="rId2"/>
          <a:stretch>
            <a:fillRect/>
          </a:stretch>
        </p:blipFill>
        <p:spPr>
          <a:xfrm>
            <a:off x="172160" y="381000"/>
            <a:ext cx="8971839" cy="5410200"/>
          </a:xfrm>
          <a:prstGeom prst="rect">
            <a:avLst/>
          </a:prstGeom>
        </p:spPr>
      </p:pic>
    </p:spTree>
    <p:extLst>
      <p:ext uri="{BB962C8B-B14F-4D97-AF65-F5344CB8AC3E}">
        <p14:creationId xmlns:p14="http://schemas.microsoft.com/office/powerpoint/2010/main" val="17506784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Copyright  2018 by McGraw-Hill Education.  All rights reserved.</a:t>
            </a:r>
            <a:endParaRPr lang="en-US" dirty="0"/>
          </a:p>
        </p:txBody>
      </p:sp>
      <p:sp>
        <p:nvSpPr>
          <p:cNvPr id="4" name="Slide Number Placeholder 3"/>
          <p:cNvSpPr>
            <a:spLocks noGrp="1"/>
          </p:cNvSpPr>
          <p:nvPr>
            <p:ph type="sldNum" sz="quarter" idx="12"/>
          </p:nvPr>
        </p:nvSpPr>
        <p:spPr/>
        <p:txBody>
          <a:bodyPr/>
          <a:lstStyle/>
          <a:p>
            <a:r>
              <a:rPr lang="en-US" smtClean="0"/>
              <a:t>6-</a:t>
            </a:r>
            <a:fld id="{F38DF745-7D3F-47F4-83A3-874385CFAA69}" type="slidenum">
              <a:rPr lang="en-US" smtClean="0"/>
              <a:pPr/>
              <a:t>9</a:t>
            </a:fld>
            <a:endParaRPr lang="en-US" dirty="0"/>
          </a:p>
        </p:txBody>
      </p:sp>
      <p:sp>
        <p:nvSpPr>
          <p:cNvPr id="5" name="Content Placeholder 4"/>
          <p:cNvSpPr>
            <a:spLocks noGrp="1"/>
          </p:cNvSpPr>
          <p:nvPr>
            <p:ph sz="quarter" idx="1"/>
          </p:nvPr>
        </p:nvSpPr>
        <p:spPr>
          <a:xfrm>
            <a:off x="457200" y="1219200"/>
            <a:ext cx="8534400" cy="5137150"/>
          </a:xfrm>
        </p:spPr>
        <p:txBody>
          <a:bodyPr>
            <a:normAutofit/>
          </a:bodyPr>
          <a:lstStyle/>
          <a:p>
            <a:r>
              <a:rPr lang="en-US" sz="2400" dirty="0" smtClean="0"/>
              <a:t>Usually </a:t>
            </a:r>
            <a:r>
              <a:rPr lang="en-US" sz="2400" dirty="0">
                <a:solidFill>
                  <a:srgbClr val="FF0000"/>
                </a:solidFill>
              </a:rPr>
              <a:t>a discrete distribution </a:t>
            </a:r>
            <a:r>
              <a:rPr lang="en-US" sz="2400" dirty="0"/>
              <a:t>is the result of counting </a:t>
            </a:r>
            <a:r>
              <a:rPr lang="en-US" sz="2400" dirty="0" smtClean="0"/>
              <a:t>something , such as</a:t>
            </a:r>
          </a:p>
          <a:p>
            <a:pPr marL="265113" indent="-265113">
              <a:buNone/>
            </a:pPr>
            <a:r>
              <a:rPr lang="en-US" sz="2000" dirty="0"/>
              <a:t>• The number of heads appearing when a coin is tossed 3 times.</a:t>
            </a:r>
          </a:p>
          <a:p>
            <a:pPr marL="265113" indent="-265113">
              <a:buNone/>
            </a:pPr>
            <a:r>
              <a:rPr lang="en-US" sz="2000" dirty="0"/>
              <a:t>• The number of students earning an A in this class.</a:t>
            </a:r>
          </a:p>
          <a:p>
            <a:pPr marL="265113" indent="-265113">
              <a:buNone/>
            </a:pPr>
            <a:r>
              <a:rPr lang="en-US" sz="2000" dirty="0"/>
              <a:t>• The number of production employees absent from the second shift today.</a:t>
            </a:r>
          </a:p>
          <a:p>
            <a:pPr marL="265113" indent="-265113">
              <a:buNone/>
            </a:pPr>
            <a:r>
              <a:rPr lang="en-US" sz="2000" dirty="0"/>
              <a:t>• </a:t>
            </a:r>
            <a:r>
              <a:rPr lang="en-US" sz="2000" dirty="0" smtClean="0"/>
              <a:t>The </a:t>
            </a:r>
            <a:r>
              <a:rPr lang="en-US" sz="2000" dirty="0"/>
              <a:t>number of 30-second commercials on NBC from 8 to 11 P.M. tonight</a:t>
            </a:r>
            <a:r>
              <a:rPr lang="en-US" sz="2000" dirty="0" smtClean="0"/>
              <a:t>.</a:t>
            </a:r>
          </a:p>
          <a:p>
            <a:pPr marL="265113" indent="-265113">
              <a:buNone/>
            </a:pPr>
            <a:endParaRPr lang="en-US" sz="1050" dirty="0" smtClean="0"/>
          </a:p>
          <a:p>
            <a:r>
              <a:rPr lang="en-US" sz="2400" dirty="0">
                <a:solidFill>
                  <a:srgbClr val="FF0000"/>
                </a:solidFill>
              </a:rPr>
              <a:t>Continuous distributions </a:t>
            </a:r>
            <a:r>
              <a:rPr lang="en-US" sz="2400" dirty="0"/>
              <a:t>are usually the result of some type </a:t>
            </a:r>
            <a:r>
              <a:rPr lang="en-US" sz="2400" dirty="0" smtClean="0"/>
              <a:t>of measurement, such </a:t>
            </a:r>
            <a:r>
              <a:rPr lang="en-US" sz="2400" dirty="0"/>
              <a:t>as</a:t>
            </a:r>
            <a:r>
              <a:rPr lang="en-US" sz="2400" dirty="0" smtClean="0"/>
              <a:t>:</a:t>
            </a:r>
          </a:p>
          <a:p>
            <a:pPr marL="0" indent="0">
              <a:buNone/>
            </a:pPr>
            <a:r>
              <a:rPr lang="en-US" sz="2400" dirty="0"/>
              <a:t>• </a:t>
            </a:r>
            <a:r>
              <a:rPr lang="en-US" sz="2000" dirty="0"/>
              <a:t>The weight of each student in this </a:t>
            </a:r>
            <a:r>
              <a:rPr lang="en-US" sz="2000" dirty="0" smtClean="0"/>
              <a:t>class</a:t>
            </a:r>
          </a:p>
          <a:p>
            <a:pPr marL="0" indent="0">
              <a:buNone/>
            </a:pPr>
            <a:r>
              <a:rPr lang="en-US" sz="2000" dirty="0"/>
              <a:t>• </a:t>
            </a:r>
            <a:r>
              <a:rPr lang="en-US" sz="2000" dirty="0" smtClean="0"/>
              <a:t> The </a:t>
            </a:r>
            <a:r>
              <a:rPr lang="en-US" sz="2000" dirty="0"/>
              <a:t>temperature outside as you are reading this book.</a:t>
            </a:r>
          </a:p>
          <a:p>
            <a:pPr marL="0" indent="0">
              <a:buNone/>
            </a:pPr>
            <a:r>
              <a:rPr lang="en-US" sz="2000" dirty="0" smtClean="0"/>
              <a:t>•  </a:t>
            </a:r>
            <a:r>
              <a:rPr lang="en-US" sz="2000" dirty="0"/>
              <a:t>The amount of money earned by each of the more than 750 </a:t>
            </a:r>
            <a:r>
              <a:rPr lang="en-US" sz="2000" dirty="0" smtClean="0"/>
              <a:t>players currently on Major </a:t>
            </a:r>
            <a:r>
              <a:rPr lang="en-US" sz="2000" dirty="0" err="1" smtClean="0"/>
              <a:t>Baskteball</a:t>
            </a:r>
            <a:r>
              <a:rPr lang="en-US" sz="2000" dirty="0"/>
              <a:t>.</a:t>
            </a:r>
            <a:endParaRPr lang="ar-SA" sz="2000" dirty="0"/>
          </a:p>
        </p:txBody>
      </p:sp>
      <p:sp>
        <p:nvSpPr>
          <p:cNvPr id="6" name="Title 1"/>
          <p:cNvSpPr>
            <a:spLocks noGrp="1"/>
          </p:cNvSpPr>
          <p:nvPr>
            <p:ph type="title"/>
          </p:nvPr>
        </p:nvSpPr>
        <p:spPr>
          <a:xfrm>
            <a:off x="457200" y="152400"/>
            <a:ext cx="8229600" cy="990600"/>
          </a:xfrm>
        </p:spPr>
        <p:txBody>
          <a:bodyPr>
            <a:normAutofit/>
          </a:bodyPr>
          <a:lstStyle/>
          <a:p>
            <a:r>
              <a:rPr lang="en-US" sz="2400" dirty="0"/>
              <a:t>How do you </a:t>
            </a:r>
            <a:r>
              <a:rPr lang="en-US" sz="2400" dirty="0">
                <a:solidFill>
                  <a:srgbClr val="FF0000"/>
                </a:solidFill>
              </a:rPr>
              <a:t>tell the difference </a:t>
            </a:r>
            <a:r>
              <a:rPr lang="en-US" sz="2400" dirty="0"/>
              <a:t>between the two types of distributions? </a:t>
            </a:r>
          </a:p>
        </p:txBody>
      </p:sp>
    </p:spTree>
    <p:extLst>
      <p:ext uri="{BB962C8B-B14F-4D97-AF65-F5344CB8AC3E}">
        <p14:creationId xmlns:p14="http://schemas.microsoft.com/office/powerpoint/2010/main" val="40765220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5069</TotalTime>
  <Words>2684</Words>
  <Application>Microsoft Office PowerPoint</Application>
  <PresentationFormat>On-screen Show (4:3)</PresentationFormat>
  <Paragraphs>295</Paragraphs>
  <Slides>27</Slides>
  <Notes>22</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37" baseType="lpstr">
      <vt:lpstr>Arial</vt:lpstr>
      <vt:lpstr>Bookman Old Style</vt:lpstr>
      <vt:lpstr>Calibri</vt:lpstr>
      <vt:lpstr>Cambria Math</vt:lpstr>
      <vt:lpstr>Gill Sans MT</vt:lpstr>
      <vt:lpstr>Times New Roman</vt:lpstr>
      <vt:lpstr>Wingdings</vt:lpstr>
      <vt:lpstr>Wingdings 3</vt:lpstr>
      <vt:lpstr>Origin</vt:lpstr>
      <vt:lpstr>Equation</vt:lpstr>
      <vt:lpstr>Discrete Probability Distributions</vt:lpstr>
      <vt:lpstr>Learning Objectives</vt:lpstr>
      <vt:lpstr>What is a Probability Distribution?</vt:lpstr>
      <vt:lpstr>PowerPoint Presentation</vt:lpstr>
      <vt:lpstr>Probability Distribution Example</vt:lpstr>
      <vt:lpstr>Probability Distribution Table</vt:lpstr>
      <vt:lpstr>Random Variables</vt:lpstr>
      <vt:lpstr>PowerPoint Presentation</vt:lpstr>
      <vt:lpstr>How do you tell the difference between the two types of distributions? </vt:lpstr>
      <vt:lpstr>Two Types of Random Variables</vt:lpstr>
      <vt:lpstr>Discrete Random Variable</vt:lpstr>
      <vt:lpstr>Continuous Random Variables</vt:lpstr>
      <vt:lpstr>Mean and Variance of a Discrete Probability Distribution</vt:lpstr>
      <vt:lpstr>Probability Distribution Mean Example</vt:lpstr>
      <vt:lpstr>Probability Distribution Variance Example</vt:lpstr>
      <vt:lpstr>Probability Distribution Variance Example</vt:lpstr>
      <vt:lpstr>Binomial Distribution</vt:lpstr>
      <vt:lpstr>Binomial Probability Experiment</vt:lpstr>
      <vt:lpstr>How is a Binomial Probability Computed?</vt:lpstr>
      <vt:lpstr>Binomial Probability Distribution</vt:lpstr>
      <vt:lpstr>Shortcut Formulas</vt:lpstr>
      <vt:lpstr>Binomial Probability Tables</vt:lpstr>
      <vt:lpstr>Cumulative Binomial Probability Distributions</vt:lpstr>
      <vt:lpstr>Hypergeometric Distribution</vt:lpstr>
      <vt:lpstr>PowerPoint Presentation</vt:lpstr>
      <vt:lpstr>Hypergeometric Formula</vt:lpstr>
      <vt:lpstr>Hypergeometric Probabilities</vt:lpstr>
    </vt:vector>
  </TitlesOfParts>
  <Company>U of M - Flint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Stephanie Campbell</dc:creator>
  <cp:lastModifiedBy>Gamal Elkahlout</cp:lastModifiedBy>
  <cp:revision>223</cp:revision>
  <cp:lastPrinted>2018-03-03T11:31:13Z</cp:lastPrinted>
  <dcterms:created xsi:type="dcterms:W3CDTF">2011-09-06T13:22:08Z</dcterms:created>
  <dcterms:modified xsi:type="dcterms:W3CDTF">2019-03-18T14:35:08Z</dcterms:modified>
</cp:coreProperties>
</file>